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30"/>
  </p:notesMasterIdLst>
  <p:handoutMasterIdLst>
    <p:handoutMasterId r:id="rId31"/>
  </p:handoutMasterIdLst>
  <p:sldIdLst>
    <p:sldId id="257" r:id="rId5"/>
    <p:sldId id="266" r:id="rId6"/>
    <p:sldId id="258" r:id="rId7"/>
    <p:sldId id="259" r:id="rId8"/>
    <p:sldId id="260" r:id="rId9"/>
    <p:sldId id="271" r:id="rId10"/>
    <p:sldId id="261" r:id="rId11"/>
    <p:sldId id="262" r:id="rId12"/>
    <p:sldId id="280" r:id="rId13"/>
    <p:sldId id="281" r:id="rId14"/>
    <p:sldId id="283" r:id="rId15"/>
    <p:sldId id="272" r:id="rId16"/>
    <p:sldId id="273" r:id="rId17"/>
    <p:sldId id="274" r:id="rId18"/>
    <p:sldId id="282" r:id="rId19"/>
    <p:sldId id="267" r:id="rId20"/>
    <p:sldId id="268" r:id="rId21"/>
    <p:sldId id="263" r:id="rId22"/>
    <p:sldId id="264" r:id="rId23"/>
    <p:sldId id="269" r:id="rId24"/>
    <p:sldId id="265" r:id="rId25"/>
    <p:sldId id="284" r:id="rId26"/>
    <p:sldId id="286" r:id="rId27"/>
    <p:sldId id="285" r:id="rId28"/>
    <p:sldId id="287" r:id="rId2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p:cViewPr varScale="1">
        <p:scale>
          <a:sx n="87" d="100"/>
          <a:sy n="87" d="100"/>
        </p:scale>
        <p:origin x="108" y="636"/>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2/1/2023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2/1/2023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flickr.com/photos/ironypoisoning/12220693513"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14568bc6e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14568bc6e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d5641110c_2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gbd5641110c_2_258:notes"/>
          <p:cNvSpPr txBox="1">
            <a:spLocks noGrp="1"/>
          </p:cNvSpPr>
          <p:nvPr>
            <p:ph type="body" idx="1"/>
          </p:nvPr>
        </p:nvSpPr>
        <p:spPr>
          <a:xfrm>
            <a:off x="685800" y="4400550"/>
            <a:ext cx="5486400" cy="360045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43" name="Google Shape;343;gbd5641110c_2_258:notes"/>
          <p:cNvSpPr txBox="1">
            <a:spLocks noGrp="1"/>
          </p:cNvSpPr>
          <p:nvPr>
            <p:ph type="sldNum" idx="12"/>
          </p:nvPr>
        </p:nvSpPr>
        <p:spPr>
          <a:xfrm>
            <a:off x="3884613" y="8685214"/>
            <a:ext cx="2971800" cy="458787"/>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d5641110c_2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gbd5641110c_2_270:notes"/>
          <p:cNvSpPr txBox="1">
            <a:spLocks noGrp="1"/>
          </p:cNvSpPr>
          <p:nvPr>
            <p:ph type="body" idx="1"/>
          </p:nvPr>
        </p:nvSpPr>
        <p:spPr>
          <a:xfrm>
            <a:off x="685800" y="4400550"/>
            <a:ext cx="5486400" cy="360045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
              <a:t>Formulas in additional slides</a:t>
            </a:r>
            <a:endParaRPr/>
          </a:p>
        </p:txBody>
      </p:sp>
      <p:sp>
        <p:nvSpPr>
          <p:cNvPr id="355" name="Google Shape;355;gbd5641110c_2_270:notes"/>
          <p:cNvSpPr txBox="1">
            <a:spLocks noGrp="1"/>
          </p:cNvSpPr>
          <p:nvPr>
            <p:ph type="sldNum" idx="12"/>
          </p:nvPr>
        </p:nvSpPr>
        <p:spPr>
          <a:xfrm>
            <a:off x="3884613" y="8685214"/>
            <a:ext cx="2971800" cy="458787"/>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bd5641110c_2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5" name="Google Shape;385;gbd5641110c_2_307:notes"/>
          <p:cNvSpPr txBox="1">
            <a:spLocks noGrp="1"/>
          </p:cNvSpPr>
          <p:nvPr>
            <p:ph type="body" idx="1"/>
          </p:nvPr>
        </p:nvSpPr>
        <p:spPr>
          <a:xfrm>
            <a:off x="685800" y="4400550"/>
            <a:ext cx="5486400" cy="360045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
              <a:t>Image Credit: </a:t>
            </a:r>
            <a:r>
              <a:rPr lang="en" u="sng">
                <a:solidFill>
                  <a:schemeClr val="hlink"/>
                </a:solidFill>
                <a:hlinkClick r:id="rId3"/>
              </a:rPr>
              <a:t>https://www.flickr.com/photos/ironypoisoning/12220693513</a:t>
            </a:r>
            <a:r>
              <a:rPr lang="en"/>
              <a:t> / Nasa.    Anisotropic, affects time/space and magnitude. This is also the effect that allows wind tunnels or wave tanks or any scale models to exist</a:t>
            </a:r>
            <a:endParaRPr/>
          </a:p>
        </p:txBody>
      </p:sp>
      <p:sp>
        <p:nvSpPr>
          <p:cNvPr id="386" name="Google Shape;386;gbd5641110c_2_307:notes"/>
          <p:cNvSpPr txBox="1">
            <a:spLocks noGrp="1"/>
          </p:cNvSpPr>
          <p:nvPr>
            <p:ph type="sldNum" idx="12"/>
          </p:nvPr>
        </p:nvSpPr>
        <p:spPr>
          <a:xfrm>
            <a:off x="3884613" y="8685214"/>
            <a:ext cx="2971800" cy="458787"/>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be08b24349_1_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gbe08b24349_1_263:notes"/>
          <p:cNvSpPr txBox="1">
            <a:spLocks noGrp="1"/>
          </p:cNvSpPr>
          <p:nvPr>
            <p:ph type="body" idx="1"/>
          </p:nvPr>
        </p:nvSpPr>
        <p:spPr>
          <a:xfrm>
            <a:off x="685800" y="4400550"/>
            <a:ext cx="5486400" cy="360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
              <a:t>Linear function, act on the C3, general form of the map, find the </a:t>
            </a:r>
            <a:endParaRPr/>
          </a:p>
          <a:p>
            <a:pPr marL="0" lvl="0" indent="0" algn="l" rtl="0">
              <a:spcBef>
                <a:spcPts val="0"/>
              </a:spcBef>
              <a:spcAft>
                <a:spcPts val="0"/>
              </a:spcAft>
              <a:buNone/>
            </a:pPr>
            <a:r>
              <a:rPr lang="en"/>
              <a:t>Also called circulant</a:t>
            </a:r>
            <a:endParaRPr/>
          </a:p>
          <a:p>
            <a:pPr marL="0" lvl="0" indent="0" algn="l" rtl="0">
              <a:spcBef>
                <a:spcPts val="0"/>
              </a:spcBef>
              <a:spcAft>
                <a:spcPts val="0"/>
              </a:spcAft>
              <a:buNone/>
            </a:pPr>
            <a:endParaRPr/>
          </a:p>
          <a:p>
            <a:pPr marL="0" lvl="0" indent="0" algn="l" rtl="0">
              <a:spcBef>
                <a:spcPts val="0"/>
              </a:spcBef>
              <a:spcAft>
                <a:spcPts val="0"/>
              </a:spcAft>
              <a:buNone/>
            </a:pPr>
            <a:r>
              <a:rPr lang="en"/>
              <a:t>9 -dimensional for general R3 - R3, 3 parameters reduce  (linear + equivariant) </a:t>
            </a:r>
            <a:endParaRPr/>
          </a:p>
        </p:txBody>
      </p:sp>
      <p:sp>
        <p:nvSpPr>
          <p:cNvPr id="293" name="Google Shape;293;gbe08b24349_1_263:notes"/>
          <p:cNvSpPr txBox="1">
            <a:spLocks noGrp="1"/>
          </p:cNvSpPr>
          <p:nvPr>
            <p:ph type="sldNum" idx="12"/>
          </p:nvPr>
        </p:nvSpPr>
        <p:spPr>
          <a:xfrm>
            <a:off x="3884613" y="8685214"/>
            <a:ext cx="2971800" cy="4587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d64b8dfa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ed64b8dfa5_0_0:notes"/>
          <p:cNvSpPr txBox="1">
            <a:spLocks noGrp="1"/>
          </p:cNvSpPr>
          <p:nvPr>
            <p:ph type="body" idx="1"/>
          </p:nvPr>
        </p:nvSpPr>
        <p:spPr>
          <a:xfrm>
            <a:off x="685800" y="4400550"/>
            <a:ext cx="5486400" cy="360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
              <a:t>Linear function, act on the C3, general form of the map, find the </a:t>
            </a:r>
            <a:endParaRPr/>
          </a:p>
          <a:p>
            <a:pPr marL="0" lvl="0" indent="0" algn="l" rtl="0">
              <a:spcBef>
                <a:spcPts val="0"/>
              </a:spcBef>
              <a:spcAft>
                <a:spcPts val="0"/>
              </a:spcAft>
              <a:buNone/>
            </a:pPr>
            <a:r>
              <a:rPr lang="en"/>
              <a:t>Also called circulant</a:t>
            </a:r>
            <a:endParaRPr/>
          </a:p>
          <a:p>
            <a:pPr marL="0" lvl="0" indent="0" algn="l" rtl="0">
              <a:spcBef>
                <a:spcPts val="0"/>
              </a:spcBef>
              <a:spcAft>
                <a:spcPts val="0"/>
              </a:spcAft>
              <a:buNone/>
            </a:pPr>
            <a:endParaRPr/>
          </a:p>
          <a:p>
            <a:pPr marL="0" lvl="0" indent="0" algn="l" rtl="0">
              <a:spcBef>
                <a:spcPts val="0"/>
              </a:spcBef>
              <a:spcAft>
                <a:spcPts val="0"/>
              </a:spcAft>
              <a:buNone/>
            </a:pPr>
            <a:r>
              <a:rPr lang="en"/>
              <a:t>9 -dimensional for general R3 - R3, 3 parameters reduce  (linear + equivariant) </a:t>
            </a:r>
            <a:endParaRPr/>
          </a:p>
        </p:txBody>
      </p:sp>
      <p:sp>
        <p:nvSpPr>
          <p:cNvPr id="310" name="Google Shape;310;ged64b8dfa5_0_0:notes"/>
          <p:cNvSpPr txBox="1">
            <a:spLocks noGrp="1"/>
          </p:cNvSpPr>
          <p:nvPr>
            <p:ph type="sldNum" idx="12"/>
          </p:nvPr>
        </p:nvSpPr>
        <p:spPr>
          <a:xfrm>
            <a:off x="3884613" y="8685214"/>
            <a:ext cx="2971800" cy="4587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3ce567ebc9_0_523:notes"/>
          <p:cNvSpPr>
            <a:spLocks noGrp="1" noRot="1" noChangeAspect="1"/>
          </p:cNvSpPr>
          <p:nvPr>
            <p:ph type="sldImg" idx="2"/>
          </p:nvPr>
        </p:nvSpPr>
        <p:spPr>
          <a:xfrm>
            <a:off x="641350" y="1143000"/>
            <a:ext cx="5575200" cy="3085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13ce567ebc9_0_523:notes"/>
          <p:cNvSpPr txBox="1">
            <a:spLocks noGrp="1"/>
          </p:cNvSpPr>
          <p:nvPr>
            <p:ph type="body" idx="1"/>
          </p:nvPr>
        </p:nvSpPr>
        <p:spPr>
          <a:xfrm>
            <a:off x="685800" y="4400550"/>
            <a:ext cx="5486400" cy="360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Having identified a symmetry in the task function, how do we build a neural network which respect this equivariance? </a:t>
            </a:r>
            <a:endParaRPr/>
          </a:p>
          <a:p>
            <a:pPr marL="0" lvl="0" indent="0" algn="l" rtl="0">
              <a:spcBef>
                <a:spcPts val="0"/>
              </a:spcBef>
              <a:spcAft>
                <a:spcPts val="0"/>
              </a:spcAft>
              <a:buNone/>
            </a:pPr>
            <a:r>
              <a:rPr lang="en"/>
              <a:t>Here is a diagram for a neural network also going from R^{d_in} to R^{d_out} which we want to train to approximate f. </a:t>
            </a:r>
            <a:endParaRPr/>
          </a:p>
          <a:p>
            <a:pPr marL="0" lvl="0" indent="0" algn="l" rtl="0">
              <a:spcBef>
                <a:spcPts val="0"/>
              </a:spcBef>
              <a:spcAft>
                <a:spcPts val="0"/>
              </a:spcAft>
              <a:buNone/>
            </a:pPr>
            <a:r>
              <a:rPr lang="en"/>
              <a:t>The network consists of alternating layers of linear mappings (denoted in red) and non-linear mappings. </a:t>
            </a:r>
            <a:endParaRPr/>
          </a:p>
          <a:p>
            <a:pPr marL="0" lvl="0" indent="0" algn="l" rtl="0">
              <a:spcBef>
                <a:spcPts val="0"/>
              </a:spcBef>
              <a:spcAft>
                <a:spcPts val="0"/>
              </a:spcAft>
              <a:buNone/>
            </a:pPr>
            <a:r>
              <a:rPr lang="en"/>
              <a:t>In order to enforce equivariance, we simply enforce that all the layers are equivariant.  Since the composition of equivariant functions is equivariant, the whole network will be as well.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Suppose R_{d_1} is R^2 and R_{d_2} is R^4.  For an unconstrained NN this is a 4x2 matrix with 8 trainable parameters.  Now we wish to restrict to the subspace of matrices which are equivariant with respect to these representations.   </a:t>
            </a:r>
            <a:endParaRPr/>
          </a:p>
          <a:p>
            <a:pPr marL="0" lvl="0" indent="0" algn="l" rtl="0">
              <a:spcBef>
                <a:spcPts val="0"/>
              </a:spcBef>
              <a:spcAft>
                <a:spcPts val="0"/>
              </a:spcAft>
              <a:buNone/>
            </a:pPr>
            <a:r>
              <a:rPr lang="en"/>
              <a:t> This gives a two-dimensional space of solutions with the following weight sharing pattern.  Thus we have reduced the number of trainable parameters from 8 to 2.  </a:t>
            </a:r>
            <a:endParaRPr/>
          </a:p>
          <a:p>
            <a:pPr marL="0" lvl="0" indent="0" algn="l" rtl="0">
              <a:spcBef>
                <a:spcPts val="0"/>
              </a:spcBef>
              <a:spcAft>
                <a:spcPts val="0"/>
              </a:spcAft>
              <a:buNone/>
            </a:pPr>
            <a:endParaRPr strike="sngStrike"/>
          </a:p>
        </p:txBody>
      </p:sp>
      <p:sp>
        <p:nvSpPr>
          <p:cNvPr id="273" name="Google Shape;273;g13ce567ebc9_0_523:notes"/>
          <p:cNvSpPr txBox="1">
            <a:spLocks noGrp="1"/>
          </p:cNvSpPr>
          <p:nvPr>
            <p:ph type="sldNum" idx="12"/>
          </p:nvPr>
        </p:nvSpPr>
        <p:spPr>
          <a:xfrm>
            <a:off x="3884613" y="8685214"/>
            <a:ext cx="2971800" cy="4587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3ce567ebc9_0_593:notes"/>
          <p:cNvSpPr>
            <a:spLocks noGrp="1" noRot="1" noChangeAspect="1"/>
          </p:cNvSpPr>
          <p:nvPr>
            <p:ph type="sldImg" idx="2"/>
          </p:nvPr>
        </p:nvSpPr>
        <p:spPr>
          <a:xfrm>
            <a:off x="641350" y="1143000"/>
            <a:ext cx="5575200" cy="3085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13ce567ebc9_0_593:notes"/>
          <p:cNvSpPr txBox="1">
            <a:spLocks noGrp="1"/>
          </p:cNvSpPr>
          <p:nvPr>
            <p:ph type="body" idx="1"/>
          </p:nvPr>
        </p:nvSpPr>
        <p:spPr>
          <a:xfrm>
            <a:off x="685800" y="4400550"/>
            <a:ext cx="5486400" cy="360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
              <a:t>We can check that transformation by the 4x4 matrix after applying this linear layer is equivalent to first applying the 2x2 rotation matrix and then the linear layer.  The layer is thus equivariant. </a:t>
            </a:r>
            <a:endParaRPr/>
          </a:p>
          <a:p>
            <a:pPr marL="0" lvl="0" indent="0" algn="l" rtl="0">
              <a:spcBef>
                <a:spcPts val="0"/>
              </a:spcBef>
              <a:spcAft>
                <a:spcPts val="0"/>
              </a:spcAft>
              <a:buNone/>
            </a:pPr>
            <a:endParaRPr/>
          </a:p>
          <a:p>
            <a:pPr marL="0" lvl="0" indent="0" algn="l" rtl="0">
              <a:spcBef>
                <a:spcPts val="0"/>
              </a:spcBef>
              <a:spcAft>
                <a:spcPts val="0"/>
              </a:spcAft>
              <a:buClr>
                <a:schemeClr val="dk1"/>
              </a:buClr>
              <a:buFont typeface="Arial"/>
              <a:buNone/>
            </a:pPr>
            <a:r>
              <a:rPr lang="en">
                <a:solidFill>
                  <a:schemeClr val="dk1"/>
                </a:solidFill>
              </a:rPr>
              <a:t>An important consideration is activations also must be equivariant.  With respect to the 2-d rotation matrix representation, the activation must be radial, that is, direction preserving. </a:t>
            </a:r>
            <a:endParaRPr>
              <a:solidFill>
                <a:schemeClr val="dk1"/>
              </a:solidFill>
            </a:endParaRPr>
          </a:p>
          <a:p>
            <a:pPr marL="0" lvl="0" indent="0" algn="l" rtl="0">
              <a:spcBef>
                <a:spcPts val="0"/>
              </a:spcBef>
              <a:spcAft>
                <a:spcPts val="0"/>
              </a:spcAft>
              <a:buNone/>
            </a:pPr>
            <a:endParaRPr/>
          </a:p>
        </p:txBody>
      </p:sp>
      <p:sp>
        <p:nvSpPr>
          <p:cNvPr id="344" name="Google Shape;344;g13ce567ebc9_0_593:notes"/>
          <p:cNvSpPr txBox="1">
            <a:spLocks noGrp="1"/>
          </p:cNvSpPr>
          <p:nvPr>
            <p:ph type="sldNum" idx="12"/>
          </p:nvPr>
        </p:nvSpPr>
        <p:spPr>
          <a:xfrm>
            <a:off x="3884613" y="8685214"/>
            <a:ext cx="2971800" cy="4587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ed64b8dfa5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ged64b8dfa5_0_17:notes"/>
          <p:cNvSpPr txBox="1">
            <a:spLocks noGrp="1"/>
          </p:cNvSpPr>
          <p:nvPr>
            <p:ph type="body" idx="1"/>
          </p:nvPr>
        </p:nvSpPr>
        <p:spPr>
          <a:xfrm>
            <a:off x="685800" y="4400550"/>
            <a:ext cx="5486400" cy="360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
              <a:t>Linear function, act on the C3, general form of the map, find the </a:t>
            </a:r>
            <a:endParaRPr/>
          </a:p>
          <a:p>
            <a:pPr marL="0" lvl="0" indent="0" algn="l" rtl="0">
              <a:spcBef>
                <a:spcPts val="0"/>
              </a:spcBef>
              <a:spcAft>
                <a:spcPts val="0"/>
              </a:spcAft>
              <a:buNone/>
            </a:pPr>
            <a:r>
              <a:rPr lang="en"/>
              <a:t>Also called circulant</a:t>
            </a:r>
            <a:endParaRPr/>
          </a:p>
          <a:p>
            <a:pPr marL="0" lvl="0" indent="0" algn="l" rtl="0">
              <a:spcBef>
                <a:spcPts val="0"/>
              </a:spcBef>
              <a:spcAft>
                <a:spcPts val="0"/>
              </a:spcAft>
              <a:buNone/>
            </a:pPr>
            <a:endParaRPr/>
          </a:p>
          <a:p>
            <a:pPr marL="0" lvl="0" indent="0" algn="l" rtl="0">
              <a:spcBef>
                <a:spcPts val="0"/>
              </a:spcBef>
              <a:spcAft>
                <a:spcPts val="0"/>
              </a:spcAft>
              <a:buNone/>
            </a:pPr>
            <a:r>
              <a:rPr lang="en"/>
              <a:t>9 -dimensional for general R3 - R3, 3 parameters reduce  (linear + equivariant) </a:t>
            </a:r>
            <a:endParaRPr/>
          </a:p>
        </p:txBody>
      </p:sp>
      <p:sp>
        <p:nvSpPr>
          <p:cNvPr id="317" name="Google Shape;317;ged64b8dfa5_0_17:notes"/>
          <p:cNvSpPr txBox="1">
            <a:spLocks noGrp="1"/>
          </p:cNvSpPr>
          <p:nvPr>
            <p:ph type="sldNum" idx="12"/>
          </p:nvPr>
        </p:nvSpPr>
        <p:spPr>
          <a:xfrm>
            <a:off x="3884613" y="8685214"/>
            <a:ext cx="2971800" cy="4587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ce567ebc9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13ce567ebc9_0_6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a:t>We now train our model by gradient descent.  </a:t>
            </a:r>
            <a:endParaRPr/>
          </a:p>
          <a:p>
            <a:pPr marL="0" lvl="0" indent="0" algn="l" rtl="0">
              <a:lnSpc>
                <a:spcPct val="117999"/>
              </a:lnSpc>
              <a:spcBef>
                <a:spcPts val="0"/>
              </a:spcBef>
              <a:spcAft>
                <a:spcPts val="0"/>
              </a:spcAft>
              <a:buNone/>
            </a:pPr>
            <a:r>
              <a:rPr lang="en"/>
              <a:t>This picture shows the space of all models with different parameter values for a given network architecture.  </a:t>
            </a:r>
            <a:endParaRPr/>
          </a:p>
          <a:p>
            <a:pPr marL="0" lvl="0" indent="0" algn="l" rtl="0">
              <a:lnSpc>
                <a:spcPct val="117999"/>
              </a:lnSpc>
              <a:spcBef>
                <a:spcPts val="0"/>
              </a:spcBef>
              <a:spcAft>
                <a:spcPts val="0"/>
              </a:spcAft>
              <a:buNone/>
            </a:pPr>
            <a:r>
              <a:rPr lang="en"/>
              <a:t>Our goal is to move through this space and find a model which is close to f.  </a:t>
            </a:r>
            <a:endParaRPr/>
          </a:p>
          <a:p>
            <a:pPr marL="0" lvl="0" indent="0" algn="l" rtl="0">
              <a:lnSpc>
                <a:spcPct val="117999"/>
              </a:lnSpc>
              <a:spcBef>
                <a:spcPts val="0"/>
              </a:spcBef>
              <a:spcAft>
                <a:spcPts val="0"/>
              </a:spcAft>
              <a:buNone/>
            </a:pPr>
            <a:r>
              <a:rPr lang="en"/>
              <a:t> Since we know the ground truth function is equivariant, by training within the space of equivariant neural networks, we are training within a smaller subspace of functions where we know the true function resides.  </a:t>
            </a:r>
            <a:endParaRPr/>
          </a:p>
          <a:p>
            <a:pPr marL="0" lvl="0" indent="0" algn="l" rtl="0">
              <a:lnSpc>
                <a:spcPct val="117999"/>
              </a:lnSpc>
              <a:spcBef>
                <a:spcPts val="0"/>
              </a:spcBef>
              <a:spcAft>
                <a:spcPts val="0"/>
              </a:spcAft>
              <a:buNone/>
            </a:pPr>
            <a:r>
              <a:rPr lang="en"/>
              <a:t>Thus we hope to find the true function faster or get closer to it, by virtue of narrowing the search space.</a:t>
            </a:r>
            <a:endParaRPr/>
          </a:p>
          <a:p>
            <a:pPr marL="0" lvl="0" indent="0" algn="l" rtl="0">
              <a:lnSpc>
                <a:spcPct val="117999"/>
              </a:lnSpc>
              <a:spcBef>
                <a:spcPts val="0"/>
              </a:spcBef>
              <a:spcAft>
                <a:spcPts val="0"/>
              </a:spcAft>
              <a:buNone/>
            </a:pPr>
            <a:r>
              <a:rPr lang="en"/>
              <a:t>  Instead of looking for a needle in a giant haystack, we are looking for a needle in a small haystack.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ce567ebc9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13ce567ebc9_0_6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a:t>We now train our model by gradient descent.  </a:t>
            </a:r>
            <a:endParaRPr/>
          </a:p>
          <a:p>
            <a:pPr marL="0" lvl="0" indent="0" algn="l" rtl="0">
              <a:lnSpc>
                <a:spcPct val="117999"/>
              </a:lnSpc>
              <a:spcBef>
                <a:spcPts val="0"/>
              </a:spcBef>
              <a:spcAft>
                <a:spcPts val="0"/>
              </a:spcAft>
              <a:buNone/>
            </a:pPr>
            <a:r>
              <a:rPr lang="en"/>
              <a:t>This picture shows the space of all models with different parameter values for a given network architecture.  </a:t>
            </a:r>
            <a:endParaRPr/>
          </a:p>
          <a:p>
            <a:pPr marL="0" lvl="0" indent="0" algn="l" rtl="0">
              <a:lnSpc>
                <a:spcPct val="117999"/>
              </a:lnSpc>
              <a:spcBef>
                <a:spcPts val="0"/>
              </a:spcBef>
              <a:spcAft>
                <a:spcPts val="0"/>
              </a:spcAft>
              <a:buNone/>
            </a:pPr>
            <a:r>
              <a:rPr lang="en"/>
              <a:t>Our goal is to move through this space and find a model which is close to f.  </a:t>
            </a:r>
            <a:endParaRPr/>
          </a:p>
          <a:p>
            <a:pPr marL="0" lvl="0" indent="0" algn="l" rtl="0">
              <a:lnSpc>
                <a:spcPct val="117999"/>
              </a:lnSpc>
              <a:spcBef>
                <a:spcPts val="0"/>
              </a:spcBef>
              <a:spcAft>
                <a:spcPts val="0"/>
              </a:spcAft>
              <a:buNone/>
            </a:pPr>
            <a:r>
              <a:rPr lang="en"/>
              <a:t> Since we know the ground truth function is equivariant, by training within the space of equivariant neural networks, we are training within a smaller subspace of functions where we know the true function resides.  </a:t>
            </a:r>
            <a:endParaRPr/>
          </a:p>
          <a:p>
            <a:pPr marL="0" lvl="0" indent="0" algn="l" rtl="0">
              <a:lnSpc>
                <a:spcPct val="117999"/>
              </a:lnSpc>
              <a:spcBef>
                <a:spcPts val="0"/>
              </a:spcBef>
              <a:spcAft>
                <a:spcPts val="0"/>
              </a:spcAft>
              <a:buNone/>
            </a:pPr>
            <a:r>
              <a:rPr lang="en"/>
              <a:t>Thus we hope to find the true function faster or get closer to it, by virtue of narrowing the search space.</a:t>
            </a:r>
            <a:endParaRPr/>
          </a:p>
          <a:p>
            <a:pPr marL="0" lvl="0" indent="0" algn="l" rtl="0">
              <a:lnSpc>
                <a:spcPct val="117999"/>
              </a:lnSpc>
              <a:spcBef>
                <a:spcPts val="0"/>
              </a:spcBef>
              <a:spcAft>
                <a:spcPts val="0"/>
              </a:spcAft>
              <a:buNone/>
            </a:pPr>
            <a:r>
              <a:rPr lang="en"/>
              <a:t>  Instead of looking for a needle in a giant haystack, we are looking for a needle in a small haystack.  </a:t>
            </a:r>
            <a:endParaRPr/>
          </a:p>
        </p:txBody>
      </p:sp>
    </p:spTree>
    <p:extLst>
      <p:ext uri="{BB962C8B-B14F-4D97-AF65-F5344CB8AC3E}">
        <p14:creationId xmlns:p14="http://schemas.microsoft.com/office/powerpoint/2010/main" val="1356111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126d5c4148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126d5c41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frequent problem limiting machine learning’s practical impact is that many models do not perform well outside of a very narrow domain.  For example, a model trained to perform ocean current prediction may fail to generalize to certain latitudes poorly represented in the training data.  </a:t>
            </a:r>
            <a:endParaRPr/>
          </a:p>
          <a:p>
            <a:pPr marL="0" lvl="0" indent="0" algn="l" rtl="0">
              <a:spcBef>
                <a:spcPts val="0"/>
              </a:spcBef>
              <a:spcAft>
                <a:spcPts val="0"/>
              </a:spcAft>
              <a:buNone/>
            </a:pPr>
            <a:endParaRPr/>
          </a:p>
          <a:p>
            <a:pPr marL="0" lvl="0" indent="0" algn="l" rtl="0">
              <a:spcBef>
                <a:spcPts val="0"/>
              </a:spcBef>
              <a:spcAft>
                <a:spcPts val="0"/>
              </a:spcAft>
              <a:buNone/>
            </a:pPr>
            <a:r>
              <a:rPr lang="en"/>
              <a:t>Another limitation of today’s neural networks is that highly performing models may require large amounts of data to train.  This may not be an issue for amazon product recommendations, but what about situations in which data is inherent limited such as diagnosing rare illnesses?  In these cases, we need models which can learn from fewer data samples.</a:t>
            </a:r>
            <a:endParaRPr/>
          </a:p>
          <a:p>
            <a:pPr marL="0" lvl="0" indent="0" algn="l" rtl="0">
              <a:spcBef>
                <a:spcPts val="0"/>
              </a:spcBef>
              <a:spcAft>
                <a:spcPts val="0"/>
              </a:spcAft>
              <a:buNone/>
            </a:pPr>
            <a:endParaRPr/>
          </a:p>
          <a:p>
            <a:pPr marL="0" lvl="0" indent="0" algn="l" rtl="0">
              <a:spcBef>
                <a:spcPts val="0"/>
              </a:spcBef>
              <a:spcAft>
                <a:spcPts val="0"/>
              </a:spcAft>
              <a:buNone/>
            </a:pPr>
            <a:r>
              <a:rPr lang="en"/>
              <a:t>  Next we have the issue of neural network size.  Recently neural networks have grown into the range of 100s of billions of parameters.  Training and running inference using these networks is thus out of range for all but large companies or organizations.  We thus need smaller more efficient versions of these models.  </a:t>
            </a:r>
            <a:endParaRPr/>
          </a:p>
          <a:p>
            <a:pPr marL="0" lvl="0" indent="0" algn="l" rtl="0">
              <a:spcBef>
                <a:spcPts val="0"/>
              </a:spcBef>
              <a:spcAft>
                <a:spcPts val="0"/>
              </a:spcAft>
              <a:buNone/>
            </a:pPr>
            <a:endParaRPr/>
          </a:p>
          <a:p>
            <a:pPr marL="0" lvl="0" indent="0" algn="l" rtl="0">
              <a:spcBef>
                <a:spcPts val="0"/>
              </a:spcBef>
              <a:spcAft>
                <a:spcPts val="0"/>
              </a:spcAft>
              <a:buNone/>
            </a:pPr>
            <a:r>
              <a:rPr lang="en"/>
              <a:t>Lastly, in certain critical applications, the black box nature of learned models is itself a problem.  In general most models operate without guaranteed constraints, and thus may give nonsense outputs at key moments where much depends on their outputs.  Consider the example of vehicle trajectory prediction in which an incorrect prediction could lead to a collision. We would like to able to guarantee that the output of the model does not fundamentally depend on the orientation of data, but in general, for most neural networks, even this level on consistency cannot be guaranteed.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ce567ebc9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13ce567ebc9_0_6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a:t>We now train our model by gradient descent.  </a:t>
            </a:r>
            <a:endParaRPr/>
          </a:p>
          <a:p>
            <a:pPr marL="0" lvl="0" indent="0" algn="l" rtl="0">
              <a:lnSpc>
                <a:spcPct val="117999"/>
              </a:lnSpc>
              <a:spcBef>
                <a:spcPts val="0"/>
              </a:spcBef>
              <a:spcAft>
                <a:spcPts val="0"/>
              </a:spcAft>
              <a:buNone/>
            </a:pPr>
            <a:r>
              <a:rPr lang="en"/>
              <a:t>This picture shows the space of all models with different parameter values for a given network architecture.  </a:t>
            </a:r>
            <a:endParaRPr/>
          </a:p>
          <a:p>
            <a:pPr marL="0" lvl="0" indent="0" algn="l" rtl="0">
              <a:lnSpc>
                <a:spcPct val="117999"/>
              </a:lnSpc>
              <a:spcBef>
                <a:spcPts val="0"/>
              </a:spcBef>
              <a:spcAft>
                <a:spcPts val="0"/>
              </a:spcAft>
              <a:buNone/>
            </a:pPr>
            <a:r>
              <a:rPr lang="en"/>
              <a:t>Our goal is to move through this space and find a model which is close to f.  </a:t>
            </a:r>
            <a:endParaRPr/>
          </a:p>
          <a:p>
            <a:pPr marL="0" lvl="0" indent="0" algn="l" rtl="0">
              <a:lnSpc>
                <a:spcPct val="117999"/>
              </a:lnSpc>
              <a:spcBef>
                <a:spcPts val="0"/>
              </a:spcBef>
              <a:spcAft>
                <a:spcPts val="0"/>
              </a:spcAft>
              <a:buNone/>
            </a:pPr>
            <a:r>
              <a:rPr lang="en"/>
              <a:t> Since we know the ground truth function is equivariant, by training within the space of equivariant neural networks, we are training within a smaller subspace of functions where we know the true function resides.  </a:t>
            </a:r>
            <a:endParaRPr/>
          </a:p>
          <a:p>
            <a:pPr marL="0" lvl="0" indent="0" algn="l" rtl="0">
              <a:lnSpc>
                <a:spcPct val="117999"/>
              </a:lnSpc>
              <a:spcBef>
                <a:spcPts val="0"/>
              </a:spcBef>
              <a:spcAft>
                <a:spcPts val="0"/>
              </a:spcAft>
              <a:buNone/>
            </a:pPr>
            <a:r>
              <a:rPr lang="en"/>
              <a:t>Thus we hope to find the true function faster or get closer to it, by virtue of narrowing the search space.</a:t>
            </a:r>
            <a:endParaRPr/>
          </a:p>
          <a:p>
            <a:pPr marL="0" lvl="0" indent="0" algn="l" rtl="0">
              <a:lnSpc>
                <a:spcPct val="117999"/>
              </a:lnSpc>
              <a:spcBef>
                <a:spcPts val="0"/>
              </a:spcBef>
              <a:spcAft>
                <a:spcPts val="0"/>
              </a:spcAft>
              <a:buNone/>
            </a:pPr>
            <a:r>
              <a:rPr lang="en"/>
              <a:t>  Instead of looking for a needle in a giant haystack, we are looking for a needle in a small haystack.  </a:t>
            </a:r>
            <a:endParaRPr/>
          </a:p>
        </p:txBody>
      </p:sp>
    </p:spTree>
    <p:extLst>
      <p:ext uri="{BB962C8B-B14F-4D97-AF65-F5344CB8AC3E}">
        <p14:creationId xmlns:p14="http://schemas.microsoft.com/office/powerpoint/2010/main" val="4227438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3ce567ebc9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13ce567ebc9_0_62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a:t>We now train our model by gradient descent.  </a:t>
            </a:r>
            <a:endParaRPr/>
          </a:p>
          <a:p>
            <a:pPr marL="0" lvl="0" indent="0" algn="l" rtl="0">
              <a:lnSpc>
                <a:spcPct val="117999"/>
              </a:lnSpc>
              <a:spcBef>
                <a:spcPts val="0"/>
              </a:spcBef>
              <a:spcAft>
                <a:spcPts val="0"/>
              </a:spcAft>
              <a:buNone/>
            </a:pPr>
            <a:r>
              <a:rPr lang="en"/>
              <a:t>This picture shows the space of all models with different parameter values for a given network architecture.  </a:t>
            </a:r>
            <a:endParaRPr/>
          </a:p>
          <a:p>
            <a:pPr marL="0" lvl="0" indent="0" algn="l" rtl="0">
              <a:lnSpc>
                <a:spcPct val="117999"/>
              </a:lnSpc>
              <a:spcBef>
                <a:spcPts val="0"/>
              </a:spcBef>
              <a:spcAft>
                <a:spcPts val="0"/>
              </a:spcAft>
              <a:buNone/>
            </a:pPr>
            <a:r>
              <a:rPr lang="en"/>
              <a:t>Our goal is to move through this space and find a model which is close to f.  </a:t>
            </a:r>
            <a:endParaRPr/>
          </a:p>
          <a:p>
            <a:pPr marL="0" lvl="0" indent="0" algn="l" rtl="0">
              <a:lnSpc>
                <a:spcPct val="117999"/>
              </a:lnSpc>
              <a:spcBef>
                <a:spcPts val="0"/>
              </a:spcBef>
              <a:spcAft>
                <a:spcPts val="0"/>
              </a:spcAft>
              <a:buNone/>
            </a:pPr>
            <a:r>
              <a:rPr lang="en"/>
              <a:t> Since we know the ground truth function is equivariant, by training within the space of equivariant neural networks, we are training within a smaller subspace of functions where we know the true function resides.  </a:t>
            </a:r>
            <a:endParaRPr/>
          </a:p>
          <a:p>
            <a:pPr marL="0" lvl="0" indent="0" algn="l" rtl="0">
              <a:lnSpc>
                <a:spcPct val="117999"/>
              </a:lnSpc>
              <a:spcBef>
                <a:spcPts val="0"/>
              </a:spcBef>
              <a:spcAft>
                <a:spcPts val="0"/>
              </a:spcAft>
              <a:buNone/>
            </a:pPr>
            <a:r>
              <a:rPr lang="en"/>
              <a:t>Thus we hope to find the true function faster or get closer to it, by virtue of narrowing the search space.</a:t>
            </a:r>
            <a:endParaRPr/>
          </a:p>
          <a:p>
            <a:pPr marL="0" lvl="0" indent="0" algn="l" rtl="0">
              <a:lnSpc>
                <a:spcPct val="117999"/>
              </a:lnSpc>
              <a:spcBef>
                <a:spcPts val="0"/>
              </a:spcBef>
              <a:spcAft>
                <a:spcPts val="0"/>
              </a:spcAft>
              <a:buNone/>
            </a:pPr>
            <a:r>
              <a:rPr lang="en"/>
              <a:t>  Instead of looking for a needle in a giant haystack, we are looking for a needle in a small haystack.  </a:t>
            </a:r>
            <a:endParaRPr/>
          </a:p>
        </p:txBody>
      </p:sp>
    </p:spTree>
    <p:extLst>
      <p:ext uri="{BB962C8B-B14F-4D97-AF65-F5344CB8AC3E}">
        <p14:creationId xmlns:p14="http://schemas.microsoft.com/office/powerpoint/2010/main" val="3330989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10db0a3222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10db0a3222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work seeks to address these key limitations in ML using symmetry.  By incorporating symmetry as an inductive bias into models, we can generalize better, learn using less data, create smaller models with fewer parameters, and impose strict constraints on models which guarantee some level on consistency in their outputs.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3ce567ebc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6" name="Google Shape;196;g13ce567ebc9_0_1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
              <a:t>Now that we have discussed why incorporating symmetry may be useful in deep learning, let me explain how we go about getting symmetry into a neural network.  </a:t>
            </a:r>
            <a:endParaRPr/>
          </a:p>
          <a:p>
            <a:pPr marL="0" lvl="0" indent="0" algn="l" rtl="0">
              <a:lnSpc>
                <a:spcPct val="117999"/>
              </a:lnSpc>
              <a:spcBef>
                <a:spcPts val="0"/>
              </a:spcBef>
              <a:spcAft>
                <a:spcPts val="0"/>
              </a:spcAft>
              <a:buNone/>
            </a:pPr>
            <a:r>
              <a:rPr lang="en"/>
              <a:t>This chart describes at a high level my basic program for how to use symmetry to address problems. </a:t>
            </a:r>
            <a:endParaRPr/>
          </a:p>
          <a:p>
            <a:pPr marL="0" lvl="0" indent="0" algn="l" rtl="0">
              <a:lnSpc>
                <a:spcPct val="117999"/>
              </a:lnSpc>
              <a:spcBef>
                <a:spcPts val="0"/>
              </a:spcBef>
              <a:spcAft>
                <a:spcPts val="0"/>
              </a:spcAft>
              <a:buNone/>
            </a:pPr>
            <a:r>
              <a:rPr lang="en"/>
              <a:t> In the first step we develop some mathematical model for the problem we want to study, for example a differential equation, or a difference equation, stochastic model, or MDP.  </a:t>
            </a:r>
            <a:endParaRPr/>
          </a:p>
          <a:p>
            <a:pPr marL="0" lvl="0" indent="0" algn="l" rtl="0">
              <a:lnSpc>
                <a:spcPct val="117999"/>
              </a:lnSpc>
              <a:spcBef>
                <a:spcPts val="0"/>
              </a:spcBef>
              <a:spcAft>
                <a:spcPts val="0"/>
              </a:spcAft>
              <a:buNone/>
            </a:pPr>
            <a:r>
              <a:rPr lang="en"/>
              <a:t>Then we example this mathematical model for any symmetries.  These symmetries vary widely with the domain we consider, they may be discrete, continuous, bounded, unbounded, etc.  </a:t>
            </a:r>
            <a:endParaRPr/>
          </a:p>
          <a:p>
            <a:pPr marL="0" lvl="0" indent="0" algn="l" rtl="0">
              <a:lnSpc>
                <a:spcPct val="117999"/>
              </a:lnSpc>
              <a:spcBef>
                <a:spcPts val="0"/>
              </a:spcBef>
              <a:spcAft>
                <a:spcPts val="0"/>
              </a:spcAft>
              <a:buNone/>
            </a:pPr>
            <a:r>
              <a:rPr lang="en"/>
              <a:t>Next we design a neural network which directly incorporates these symmetries as a constraint.  We have many different methods for doing this and they vary greatly with the kind of symmetry we are considering.  </a:t>
            </a:r>
            <a:endParaRPr/>
          </a:p>
          <a:p>
            <a:pPr marL="0" lvl="0" indent="0" algn="l" rtl="0">
              <a:lnSpc>
                <a:spcPct val="117999"/>
              </a:lnSpc>
              <a:spcBef>
                <a:spcPts val="0"/>
              </a:spcBef>
              <a:spcAft>
                <a:spcPts val="0"/>
              </a:spcAft>
              <a:buNone/>
            </a:pPr>
            <a:r>
              <a:rPr lang="en"/>
              <a:t>Lastly, we then train the NN and observe that usually the symmetries constraints result in a better performing model.</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
              <a:t>One advantage of this approach is that provides a way to leverage previous physical knowledge, often representing hundreds of years of understanding, into neural networks so that they don’t have to start over from scratch.  </a:t>
            </a:r>
            <a:endParaRPr/>
          </a:p>
          <a:p>
            <a:pPr marL="0" lvl="0" indent="0" algn="l" rtl="0">
              <a:lnSpc>
                <a:spcPct val="117999"/>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1578192444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0" name="Google Shape;580;g11578192444_2_0:notes"/>
          <p:cNvSpPr txBox="1">
            <a:spLocks noGrp="1"/>
          </p:cNvSpPr>
          <p:nvPr>
            <p:ph type="body" idx="1"/>
          </p:nvPr>
        </p:nvSpPr>
        <p:spPr>
          <a:xfrm>
            <a:off x="685800" y="4400550"/>
            <a:ext cx="5486400" cy="360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
              <a:t>1. Cts symmetry vs. discrete symmetry.  Dihedral group   </a:t>
            </a:r>
            <a:endParaRPr/>
          </a:p>
        </p:txBody>
      </p:sp>
      <p:sp>
        <p:nvSpPr>
          <p:cNvPr id="581" name="Google Shape;581;g11578192444_2_0:notes"/>
          <p:cNvSpPr txBox="1">
            <a:spLocks noGrp="1"/>
          </p:cNvSpPr>
          <p:nvPr>
            <p:ph type="sldNum" idx="12"/>
          </p:nvPr>
        </p:nvSpPr>
        <p:spPr>
          <a:xfrm>
            <a:off x="3884613" y="8685214"/>
            <a:ext cx="2971800" cy="4587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3ce567ebc9_0_462:notes"/>
          <p:cNvSpPr>
            <a:spLocks noGrp="1" noRot="1" noChangeAspect="1"/>
          </p:cNvSpPr>
          <p:nvPr>
            <p:ph type="sldImg" idx="2"/>
          </p:nvPr>
        </p:nvSpPr>
        <p:spPr>
          <a:xfrm>
            <a:off x="641350" y="1143000"/>
            <a:ext cx="5575200" cy="3085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13ce567ebc9_0_462:notes"/>
          <p:cNvSpPr txBox="1">
            <a:spLocks noGrp="1"/>
          </p:cNvSpPr>
          <p:nvPr>
            <p:ph type="body" idx="1"/>
          </p:nvPr>
        </p:nvSpPr>
        <p:spPr>
          <a:xfrm>
            <a:off x="685800" y="4400550"/>
            <a:ext cx="5486400" cy="360060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
              <a:t>I will now explain the mathematics of symmetry and how we constrain networks to respect it.  </a:t>
            </a:r>
            <a:endParaRPr/>
          </a:p>
          <a:p>
            <a:pPr marL="0" lvl="0" indent="0" algn="l" rtl="0">
              <a:spcBef>
                <a:spcPts val="0"/>
              </a:spcBef>
              <a:spcAft>
                <a:spcPts val="0"/>
              </a:spcAft>
              <a:buNone/>
            </a:pPr>
            <a:endParaRPr/>
          </a:p>
          <a:p>
            <a:pPr marL="0" lvl="0" indent="0" algn="l" rtl="0">
              <a:spcBef>
                <a:spcPts val="0"/>
              </a:spcBef>
              <a:spcAft>
                <a:spcPts val="0"/>
              </a:spcAft>
              <a:buNone/>
            </a:pPr>
            <a:r>
              <a:rPr lang="en"/>
              <a:t>Symmetry is described using abstract symmetry groups which contain sets of transformations which can be composed.  Here we consider as an example the cyclic group of order 4.  It is generated by an element r which when multiplied by itself 4 times becomes the identity.</a:t>
            </a:r>
            <a:endParaRPr/>
          </a:p>
          <a:p>
            <a:pPr marL="0" lvl="0" indent="0" algn="l" rtl="0">
              <a:spcBef>
                <a:spcPts val="0"/>
              </a:spcBef>
              <a:spcAft>
                <a:spcPts val="0"/>
              </a:spcAft>
              <a:buNone/>
            </a:pPr>
            <a:endParaRPr/>
          </a:p>
          <a:p>
            <a:pPr marL="0" lvl="0" indent="0" algn="l" rtl="0">
              <a:spcBef>
                <a:spcPts val="0"/>
              </a:spcBef>
              <a:spcAft>
                <a:spcPts val="0"/>
              </a:spcAft>
              <a:buNone/>
            </a:pPr>
            <a:r>
              <a:rPr lang="en"/>
              <a:t>This abstract symmetry group forms a template which can be instansiated in various concrete ways called representations.  For example, here we see a 2-dimensional representation of C_4 in which r is represented by a 2x2 90 degree rotation matrix.  Taking this matrix to the 4th power gives the identity</a:t>
            </a:r>
            <a:endParaRPr/>
          </a:p>
          <a:p>
            <a:pPr marL="0" lvl="0" indent="0" algn="l" rtl="0">
              <a:spcBef>
                <a:spcPts val="0"/>
              </a:spcBef>
              <a:spcAft>
                <a:spcPts val="0"/>
              </a:spcAft>
              <a:buNone/>
            </a:pPr>
            <a:endParaRPr/>
          </a:p>
          <a:p>
            <a:pPr marL="0" lvl="0" indent="0" algn="l" rtl="0">
              <a:spcBef>
                <a:spcPts val="0"/>
              </a:spcBef>
              <a:spcAft>
                <a:spcPts val="0"/>
              </a:spcAft>
              <a:buNone/>
            </a:pPr>
            <a:r>
              <a:rPr lang="en"/>
              <a:t>Another representation of this group is given by this 4x4 permutation matrix which cyclicly permutes the standard basis vectors of R^4.  Again, we see raising this matrix to the forth power gives the identity matrix. </a:t>
            </a:r>
            <a:endParaRPr/>
          </a:p>
        </p:txBody>
      </p:sp>
      <p:sp>
        <p:nvSpPr>
          <p:cNvPr id="210" name="Google Shape;210;g13ce567ebc9_0_462:notes"/>
          <p:cNvSpPr txBox="1">
            <a:spLocks noGrp="1"/>
          </p:cNvSpPr>
          <p:nvPr>
            <p:ph type="sldNum" idx="12"/>
          </p:nvPr>
        </p:nvSpPr>
        <p:spPr>
          <a:xfrm>
            <a:off x="3884613" y="8685214"/>
            <a:ext cx="2971800" cy="458700"/>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3ce567ebc9_0_5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13ce567ebc9_0_503:notes"/>
          <p:cNvSpPr txBox="1">
            <a:spLocks noGrp="1"/>
          </p:cNvSpPr>
          <p:nvPr>
            <p:ph type="body" idx="1"/>
          </p:nvPr>
        </p:nvSpPr>
        <p:spPr>
          <a:xfrm>
            <a:off x="685800" y="4400550"/>
            <a:ext cx="5486400" cy="3600600"/>
          </a:xfrm>
          <a:prstGeom prst="rect">
            <a:avLst/>
          </a:prstGeom>
          <a:noFill/>
          <a:ln>
            <a:noFill/>
          </a:ln>
        </p:spPr>
        <p:txBody>
          <a:bodyPr spcFirstLastPara="1" wrap="square" lIns="93175" tIns="46575" rIns="93175" bIns="46575" anchor="t" anchorCtr="0">
            <a:noAutofit/>
          </a:bodyPr>
          <a:lstStyle/>
          <a:p>
            <a:pPr marL="0" lvl="0" indent="0" algn="l" rtl="0">
              <a:lnSpc>
                <a:spcPct val="100000"/>
              </a:lnSpc>
              <a:spcBef>
                <a:spcPts val="0"/>
              </a:spcBef>
              <a:spcAft>
                <a:spcPts val="0"/>
              </a:spcAft>
              <a:buSzPts val="1100"/>
              <a:buNone/>
            </a:pPr>
            <a:r>
              <a:rPr lang="en"/>
              <a:t>The primary method by which we consider symmetry in deep learning is by identifying functions and tasks which are equivariant with respect to some symmetry.  For example, consider the function f representing the image segmentation task in which pixels in the are labeled as belonging to a given object.  This function represent a ground truth function we may wish to learn using a neural network.  We can also see that this function satisfies a certain symmetry property.  Namely when the input is rotated by 45 degrees the corresponding output is also transformed by 45 degrees.  In general the representation of the rotation may be different in the input and output space, but here they happen to be equal.  We call this property equivariance.  If the input is transformed before applying the function f it is equal to first applying the function f and then transforming the output.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t>
            </a:r>
            <a:endParaRPr/>
          </a:p>
          <a:p>
            <a:pPr marL="0" lvl="0" indent="0" algn="l" rtl="0">
              <a:spcBef>
                <a:spcPts val="0"/>
              </a:spcBef>
              <a:spcAft>
                <a:spcPts val="0"/>
              </a:spcAft>
              <a:buClr>
                <a:schemeClr val="dk1"/>
              </a:buClr>
              <a:buSzPts val="1100"/>
              <a:buFont typeface="Arial"/>
              <a:buNone/>
            </a:pPr>
            <a:r>
              <a:rPr lang="en">
                <a:solidFill>
                  <a:schemeClr val="dk1"/>
                </a:solidFill>
              </a:rPr>
              <a:t>image credit: https://ai.stanford.edu/~syyeung/cvweb/tutorial3.html</a:t>
            </a:r>
            <a:endParaRPr>
              <a:solidFill>
                <a:schemeClr val="dk1"/>
              </a:solidFill>
            </a:endParaRPr>
          </a:p>
          <a:p>
            <a:pPr marL="0" lvl="0" indent="0" algn="l" rtl="0">
              <a:lnSpc>
                <a:spcPct val="100000"/>
              </a:lnSpc>
              <a:spcBef>
                <a:spcPts val="0"/>
              </a:spcBef>
              <a:spcAft>
                <a:spcPts val="0"/>
              </a:spcAft>
              <a:buSzPts val="1100"/>
              <a:buNone/>
            </a:pPr>
            <a:endParaRPr/>
          </a:p>
        </p:txBody>
      </p:sp>
      <p:sp>
        <p:nvSpPr>
          <p:cNvPr id="252" name="Google Shape;252;g13ce567ebc9_0_503:notes"/>
          <p:cNvSpPr txBox="1">
            <a:spLocks noGrp="1"/>
          </p:cNvSpPr>
          <p:nvPr>
            <p:ph type="sldNum" idx="12"/>
          </p:nvPr>
        </p:nvSpPr>
        <p:spPr>
          <a:xfrm>
            <a:off x="3884613" y="8685214"/>
            <a:ext cx="2971800" cy="458700"/>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11578192444_22_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g11578192444_22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9438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bd5641110c_2_2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bd5641110c_2_247:notes"/>
          <p:cNvSpPr txBox="1">
            <a:spLocks noGrp="1"/>
          </p:cNvSpPr>
          <p:nvPr>
            <p:ph type="body" idx="1"/>
          </p:nvPr>
        </p:nvSpPr>
        <p:spPr>
          <a:xfrm>
            <a:off x="685800" y="4400550"/>
            <a:ext cx="5486400" cy="3600450"/>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34" name="Google Shape;334;gbd5641110c_2_247:notes"/>
          <p:cNvSpPr txBox="1">
            <a:spLocks noGrp="1"/>
          </p:cNvSpPr>
          <p:nvPr>
            <p:ph type="sldNum" idx="12"/>
          </p:nvPr>
        </p:nvSpPr>
        <p:spPr>
          <a:xfrm>
            <a:off x="3884613" y="8685214"/>
            <a:ext cx="2971800" cy="458787"/>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4D4D7-ECDA-67FD-6BD2-E524DF62EBB2}"/>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42D29D-7578-DD77-28C0-9784454AC2E1}"/>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32A1B2-0CBF-1975-96C5-8A167B771673}"/>
              </a:ext>
            </a:extLst>
          </p:cNvPr>
          <p:cNvSpPr>
            <a:spLocks noGrp="1"/>
          </p:cNvSpPr>
          <p:nvPr>
            <p:ph type="dt" sz="half" idx="10"/>
          </p:nvPr>
        </p:nvSpPr>
        <p:spPr/>
        <p:txBody>
          <a:bodyPr/>
          <a:lstStyle/>
          <a:p>
            <a:fld id="{F0DFD029-FB74-4578-B929-F66AA97659CA}" type="datetimeFigureOut">
              <a:rPr lang="en-US" smtClean="0"/>
              <a:t>2/1/2023</a:t>
            </a:fld>
            <a:endParaRPr lang="en-US"/>
          </a:p>
        </p:txBody>
      </p:sp>
      <p:sp>
        <p:nvSpPr>
          <p:cNvPr id="5" name="Footer Placeholder 4">
            <a:extLst>
              <a:ext uri="{FF2B5EF4-FFF2-40B4-BE49-F238E27FC236}">
                <a16:creationId xmlns:a16="http://schemas.microsoft.com/office/drawing/2014/main" id="{C6CA57F8-1B7B-FE2E-F68E-D3CA5C918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BA2E9-06C1-3253-44A7-3891415D39FB}"/>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147958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AF1AD-584B-BC1B-7AD5-4B445304E3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7F4D00-6853-AF3A-F80C-CE45C842EE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5DA11-6D5A-572D-BD7E-5FCFB0CED685}"/>
              </a:ext>
            </a:extLst>
          </p:cNvPr>
          <p:cNvSpPr>
            <a:spLocks noGrp="1"/>
          </p:cNvSpPr>
          <p:nvPr>
            <p:ph type="dt" sz="half" idx="10"/>
          </p:nvPr>
        </p:nvSpPr>
        <p:spPr/>
        <p:txBody>
          <a:bodyPr/>
          <a:lstStyle/>
          <a:p>
            <a:fld id="{F0DFD029-FB74-4578-B929-F66AA97659CA}" type="datetimeFigureOut">
              <a:rPr lang="en-US" smtClean="0"/>
              <a:t>2/1/2023</a:t>
            </a:fld>
            <a:endParaRPr lang="en-US"/>
          </a:p>
        </p:txBody>
      </p:sp>
      <p:sp>
        <p:nvSpPr>
          <p:cNvPr id="5" name="Footer Placeholder 4">
            <a:extLst>
              <a:ext uri="{FF2B5EF4-FFF2-40B4-BE49-F238E27FC236}">
                <a16:creationId xmlns:a16="http://schemas.microsoft.com/office/drawing/2014/main" id="{4DA16644-E1D3-88A9-2EF2-F492D9A90B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D4661-94FC-3C21-0BB0-26D6A826901E}"/>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278915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8AC9FA-79E7-76BE-08E4-148D8A8557F6}"/>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C16F721-AA8A-40B6-D4A6-A17AA24A8803}"/>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A0F92F-B489-6FCD-3027-BC3C6BAA5BED}"/>
              </a:ext>
            </a:extLst>
          </p:cNvPr>
          <p:cNvSpPr>
            <a:spLocks noGrp="1"/>
          </p:cNvSpPr>
          <p:nvPr>
            <p:ph type="dt" sz="half" idx="10"/>
          </p:nvPr>
        </p:nvSpPr>
        <p:spPr/>
        <p:txBody>
          <a:bodyPr/>
          <a:lstStyle/>
          <a:p>
            <a:fld id="{F0DFD029-FB74-4578-B929-F66AA97659CA}" type="datetimeFigureOut">
              <a:rPr lang="en-US" smtClean="0"/>
              <a:t>2/1/2023</a:t>
            </a:fld>
            <a:endParaRPr lang="en-US"/>
          </a:p>
        </p:txBody>
      </p:sp>
      <p:sp>
        <p:nvSpPr>
          <p:cNvPr id="5" name="Footer Placeholder 4">
            <a:extLst>
              <a:ext uri="{FF2B5EF4-FFF2-40B4-BE49-F238E27FC236}">
                <a16:creationId xmlns:a16="http://schemas.microsoft.com/office/drawing/2014/main" id="{EB096EF5-4BEB-BE28-B63B-9A9765472F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6D1CE-12CA-FB21-8C6C-C0BBFEAF9975}"/>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217918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92737" y="178593"/>
            <a:ext cx="10403290" cy="1518000"/>
          </a:xfrm>
          <a:prstGeom prst="rect">
            <a:avLst/>
          </a:prstGeom>
          <a:noFill/>
          <a:ln>
            <a:noFill/>
          </a:ln>
        </p:spPr>
        <p:txBody>
          <a:bodyPr spcFirstLastPara="1" wrap="square" lIns="32750" tIns="32750" rIns="32750" bIns="32750" anchor="ctr" anchorCtr="0">
            <a:normAutofit/>
          </a:bodyPr>
          <a:lstStyle>
            <a:lvl1pPr lvl="0" algn="ctr" rtl="0">
              <a:lnSpc>
                <a:spcPct val="100000"/>
              </a:lnSpc>
              <a:spcBef>
                <a:spcPts val="0"/>
              </a:spcBef>
              <a:spcAft>
                <a:spcPts val="0"/>
              </a:spcAft>
              <a:buClr>
                <a:srgbClr val="000000"/>
              </a:buClr>
              <a:buSzPts val="5200"/>
              <a:buFont typeface="Helvetica Neue"/>
              <a:buNone/>
              <a:defRPr sz="6932" b="0">
                <a:latin typeface="Helvetica Neue"/>
                <a:ea typeface="Helvetica Neue"/>
                <a:cs typeface="Helvetica Neue"/>
                <a:sym typeface="Helvetica Neue"/>
              </a:defRPr>
            </a:lvl1pPr>
            <a:lvl2pPr lvl="1" algn="l" rtl="0">
              <a:lnSpc>
                <a:spcPct val="80000"/>
              </a:lnSpc>
              <a:spcBef>
                <a:spcPts val="0"/>
              </a:spcBef>
              <a:spcAft>
                <a:spcPts val="0"/>
              </a:spcAft>
              <a:buClr>
                <a:srgbClr val="000000"/>
              </a:buClr>
              <a:buSzPts val="1200"/>
              <a:buNone/>
              <a:defRPr/>
            </a:lvl2pPr>
            <a:lvl3pPr lvl="2" algn="l" rtl="0">
              <a:lnSpc>
                <a:spcPct val="80000"/>
              </a:lnSpc>
              <a:spcBef>
                <a:spcPts val="0"/>
              </a:spcBef>
              <a:spcAft>
                <a:spcPts val="0"/>
              </a:spcAft>
              <a:buClr>
                <a:srgbClr val="000000"/>
              </a:buClr>
              <a:buSzPts val="1200"/>
              <a:buNone/>
              <a:defRPr/>
            </a:lvl3pPr>
            <a:lvl4pPr lvl="3" algn="l" rtl="0">
              <a:lnSpc>
                <a:spcPct val="80000"/>
              </a:lnSpc>
              <a:spcBef>
                <a:spcPts val="0"/>
              </a:spcBef>
              <a:spcAft>
                <a:spcPts val="0"/>
              </a:spcAft>
              <a:buClr>
                <a:srgbClr val="000000"/>
              </a:buClr>
              <a:buSzPts val="1200"/>
              <a:buNone/>
              <a:defRPr/>
            </a:lvl4pPr>
            <a:lvl5pPr lvl="4" algn="l" rtl="0">
              <a:lnSpc>
                <a:spcPct val="80000"/>
              </a:lnSpc>
              <a:spcBef>
                <a:spcPts val="0"/>
              </a:spcBef>
              <a:spcAft>
                <a:spcPts val="0"/>
              </a:spcAft>
              <a:buClr>
                <a:srgbClr val="000000"/>
              </a:buClr>
              <a:buSzPts val="1200"/>
              <a:buNone/>
              <a:defRPr/>
            </a:lvl5pPr>
            <a:lvl6pPr lvl="5" algn="l" rtl="0">
              <a:lnSpc>
                <a:spcPct val="80000"/>
              </a:lnSpc>
              <a:spcBef>
                <a:spcPts val="0"/>
              </a:spcBef>
              <a:spcAft>
                <a:spcPts val="0"/>
              </a:spcAft>
              <a:buClr>
                <a:srgbClr val="000000"/>
              </a:buClr>
              <a:buSzPts val="1200"/>
              <a:buNone/>
              <a:defRPr/>
            </a:lvl6pPr>
            <a:lvl7pPr lvl="6" algn="l" rtl="0">
              <a:lnSpc>
                <a:spcPct val="80000"/>
              </a:lnSpc>
              <a:spcBef>
                <a:spcPts val="0"/>
              </a:spcBef>
              <a:spcAft>
                <a:spcPts val="0"/>
              </a:spcAft>
              <a:buClr>
                <a:srgbClr val="000000"/>
              </a:buClr>
              <a:buSzPts val="1200"/>
              <a:buNone/>
              <a:defRPr/>
            </a:lvl7pPr>
            <a:lvl8pPr lvl="7" algn="l" rtl="0">
              <a:lnSpc>
                <a:spcPct val="80000"/>
              </a:lnSpc>
              <a:spcBef>
                <a:spcPts val="0"/>
              </a:spcBef>
              <a:spcAft>
                <a:spcPts val="0"/>
              </a:spcAft>
              <a:buClr>
                <a:srgbClr val="000000"/>
              </a:buClr>
              <a:buSzPts val="1200"/>
              <a:buNone/>
              <a:defRPr/>
            </a:lvl8pPr>
            <a:lvl9pPr lvl="8" algn="l" rtl="0">
              <a:lnSpc>
                <a:spcPct val="80000"/>
              </a:lnSpc>
              <a:spcBef>
                <a:spcPts val="0"/>
              </a:spcBef>
              <a:spcAft>
                <a:spcPts val="0"/>
              </a:spcAft>
              <a:buClr>
                <a:srgbClr val="000000"/>
              </a:buClr>
              <a:buSzPts val="1200"/>
              <a:buNone/>
              <a:defRPr/>
            </a:lvl9pPr>
          </a:lstStyle>
          <a:p>
            <a:endParaRPr/>
          </a:p>
        </p:txBody>
      </p:sp>
      <p:sp>
        <p:nvSpPr>
          <p:cNvPr id="52" name="Google Shape;52;p13"/>
          <p:cNvSpPr txBox="1">
            <a:spLocks noGrp="1"/>
          </p:cNvSpPr>
          <p:nvPr>
            <p:ph type="body" idx="1"/>
          </p:nvPr>
        </p:nvSpPr>
        <p:spPr>
          <a:xfrm>
            <a:off x="892737" y="1821656"/>
            <a:ext cx="10403290" cy="4420000"/>
          </a:xfrm>
          <a:prstGeom prst="rect">
            <a:avLst/>
          </a:prstGeom>
          <a:noFill/>
          <a:ln>
            <a:noFill/>
          </a:ln>
        </p:spPr>
        <p:txBody>
          <a:bodyPr spcFirstLastPara="1" wrap="square" lIns="32750" tIns="32750" rIns="32750" bIns="32750" anchor="ctr" anchorCtr="0">
            <a:normAutofit/>
          </a:bodyPr>
          <a:lstStyle>
            <a:lvl1pPr marL="609448" lvl="0" indent="-558660" algn="l" rtl="0">
              <a:lnSpc>
                <a:spcPct val="100000"/>
              </a:lnSpc>
              <a:spcBef>
                <a:spcPts val="3599"/>
              </a:spcBef>
              <a:spcAft>
                <a:spcPts val="0"/>
              </a:spcAft>
              <a:buClr>
                <a:srgbClr val="000000"/>
              </a:buClr>
              <a:buSzPts val="3000"/>
              <a:buFont typeface="Helvetica Neue"/>
              <a:buChar char="●"/>
              <a:defRPr sz="2799"/>
            </a:lvl1pPr>
            <a:lvl2pPr marL="1218895" lvl="1" indent="-558660" algn="l" rtl="0">
              <a:lnSpc>
                <a:spcPct val="100000"/>
              </a:lnSpc>
              <a:spcBef>
                <a:spcPts val="3599"/>
              </a:spcBef>
              <a:spcAft>
                <a:spcPts val="0"/>
              </a:spcAft>
              <a:buClr>
                <a:srgbClr val="000000"/>
              </a:buClr>
              <a:buSzPts val="3000"/>
              <a:buFont typeface="Helvetica Neue"/>
              <a:buChar char="○"/>
              <a:defRPr sz="2799"/>
            </a:lvl2pPr>
            <a:lvl3pPr marL="1828343" lvl="2" indent="-558660" algn="l" rtl="0">
              <a:lnSpc>
                <a:spcPct val="100000"/>
              </a:lnSpc>
              <a:spcBef>
                <a:spcPts val="3599"/>
              </a:spcBef>
              <a:spcAft>
                <a:spcPts val="0"/>
              </a:spcAft>
              <a:buClr>
                <a:srgbClr val="000000"/>
              </a:buClr>
              <a:buSzPts val="3000"/>
              <a:buFont typeface="Helvetica Neue"/>
              <a:buChar char="■"/>
              <a:defRPr sz="2799"/>
            </a:lvl3pPr>
            <a:lvl4pPr marL="2437790" lvl="3" indent="-558660" algn="l" rtl="0">
              <a:lnSpc>
                <a:spcPct val="100000"/>
              </a:lnSpc>
              <a:spcBef>
                <a:spcPts val="3599"/>
              </a:spcBef>
              <a:spcAft>
                <a:spcPts val="0"/>
              </a:spcAft>
              <a:buClr>
                <a:srgbClr val="000000"/>
              </a:buClr>
              <a:buSzPts val="3000"/>
              <a:buFont typeface="Helvetica Neue"/>
              <a:buChar char="●"/>
              <a:defRPr sz="2799"/>
            </a:lvl4pPr>
            <a:lvl5pPr marL="3047238" lvl="4" indent="-558660" algn="l" rtl="0">
              <a:lnSpc>
                <a:spcPct val="100000"/>
              </a:lnSpc>
              <a:spcBef>
                <a:spcPts val="3599"/>
              </a:spcBef>
              <a:spcAft>
                <a:spcPts val="0"/>
              </a:spcAft>
              <a:buClr>
                <a:srgbClr val="000000"/>
              </a:buClr>
              <a:buSzPts val="3000"/>
              <a:buFont typeface="Helvetica Neue"/>
              <a:buChar char="○"/>
              <a:defRPr sz="2799"/>
            </a:lvl5pPr>
            <a:lvl6pPr marL="3656686" lvl="5" indent="-423228" algn="l" rtl="0">
              <a:lnSpc>
                <a:spcPct val="90000"/>
              </a:lnSpc>
              <a:spcBef>
                <a:spcPts val="2799"/>
              </a:spcBef>
              <a:spcAft>
                <a:spcPts val="0"/>
              </a:spcAft>
              <a:buClr>
                <a:srgbClr val="000000"/>
              </a:buClr>
              <a:buSzPts val="1400"/>
              <a:buChar char="■"/>
              <a:defRPr/>
            </a:lvl6pPr>
            <a:lvl7pPr marL="4266133" lvl="6" indent="-423228" algn="l" rtl="0">
              <a:lnSpc>
                <a:spcPct val="90000"/>
              </a:lnSpc>
              <a:spcBef>
                <a:spcPts val="2799"/>
              </a:spcBef>
              <a:spcAft>
                <a:spcPts val="0"/>
              </a:spcAft>
              <a:buClr>
                <a:srgbClr val="000000"/>
              </a:buClr>
              <a:buSzPts val="1400"/>
              <a:buChar char="●"/>
              <a:defRPr/>
            </a:lvl7pPr>
            <a:lvl8pPr marL="4875581" lvl="7" indent="-423228" algn="l" rtl="0">
              <a:lnSpc>
                <a:spcPct val="90000"/>
              </a:lnSpc>
              <a:spcBef>
                <a:spcPts val="2799"/>
              </a:spcBef>
              <a:spcAft>
                <a:spcPts val="0"/>
              </a:spcAft>
              <a:buClr>
                <a:srgbClr val="000000"/>
              </a:buClr>
              <a:buSzPts val="1400"/>
              <a:buChar char="○"/>
              <a:defRPr/>
            </a:lvl8pPr>
            <a:lvl9pPr marL="5485028" lvl="8" indent="-423228" algn="l" rtl="0">
              <a:lnSpc>
                <a:spcPct val="90000"/>
              </a:lnSpc>
              <a:spcBef>
                <a:spcPts val="2799"/>
              </a:spcBef>
              <a:spcAft>
                <a:spcPts val="0"/>
              </a:spcAft>
              <a:buClr>
                <a:srgbClr val="000000"/>
              </a:buClr>
              <a:buSzPts val="1400"/>
              <a:buChar char="■"/>
              <a:defRPr/>
            </a:lvl9pPr>
          </a:lstStyle>
          <a:p>
            <a:endParaRPr/>
          </a:p>
        </p:txBody>
      </p:sp>
      <p:sp>
        <p:nvSpPr>
          <p:cNvPr id="53" name="Google Shape;53;p13"/>
          <p:cNvSpPr txBox="1">
            <a:spLocks noGrp="1"/>
          </p:cNvSpPr>
          <p:nvPr>
            <p:ph type="sldNum" idx="12"/>
          </p:nvPr>
        </p:nvSpPr>
        <p:spPr>
          <a:xfrm>
            <a:off x="5931784" y="6536531"/>
            <a:ext cx="318717" cy="271260"/>
          </a:xfrm>
          <a:prstGeom prst="rect">
            <a:avLst/>
          </a:prstGeom>
          <a:noFill/>
          <a:ln>
            <a:noFill/>
          </a:ln>
        </p:spPr>
        <p:txBody>
          <a:bodyPr spcFirstLastPara="1" wrap="square" lIns="32750" tIns="32750" rIns="32750" bIns="32750" anchor="t" anchorCtr="0">
            <a:spAutoFit/>
          </a:bodyPr>
          <a:lstStyle>
            <a:lvl1pPr marL="0" marR="0" lvl="0" indent="0" algn="ctr" rtl="0">
              <a:lnSpc>
                <a:spcPct val="100000"/>
              </a:lnSpc>
              <a:spcBef>
                <a:spcPts val="0"/>
              </a:spcBef>
              <a:spcAft>
                <a:spcPts val="0"/>
              </a:spcAft>
              <a:buClr>
                <a:srgbClr val="000000"/>
              </a:buClr>
              <a:buSzPts val="1000"/>
              <a:buFont typeface="Helvetica Neue Light"/>
              <a:buNone/>
              <a:defRPr sz="1333">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1000"/>
              <a:buFont typeface="Helvetica Neue Light"/>
              <a:buNone/>
              <a:defRPr sz="1333">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1000"/>
              <a:buFont typeface="Helvetica Neue Light"/>
              <a:buNone/>
              <a:defRPr sz="1333">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1000"/>
              <a:buFont typeface="Helvetica Neue Light"/>
              <a:buNone/>
              <a:defRPr sz="1333">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1000"/>
              <a:buFont typeface="Helvetica Neue Light"/>
              <a:buNone/>
              <a:defRPr sz="1333">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1000"/>
              <a:buFont typeface="Helvetica Neue Light"/>
              <a:buNone/>
              <a:defRPr sz="1333">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1000"/>
              <a:buFont typeface="Helvetica Neue Light"/>
              <a:buNone/>
              <a:defRPr sz="1333">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1000"/>
              <a:buFont typeface="Helvetica Neue Light"/>
              <a:buNone/>
              <a:defRPr sz="1333">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1000"/>
              <a:buFont typeface="Helvetica Neue Light"/>
              <a:buNone/>
              <a:defRPr sz="1333">
                <a:latin typeface="Helvetica Neue Light"/>
                <a:ea typeface="Helvetica Neue Light"/>
                <a:cs typeface="Helvetica Neue Light"/>
                <a:sym typeface="Helvetica Neue Light"/>
              </a:defRPr>
            </a:lvl9pPr>
          </a:lstStyle>
          <a:p>
            <a:fld id="{00000000-1234-1234-1234-123412341234}" type="slidenum">
              <a:rPr lang="en" smtClean="0"/>
              <a:pPr/>
              <a:t>‹#›</a:t>
            </a:fld>
            <a:endParaRPr lang="en">
              <a:latin typeface="Arial"/>
              <a:ea typeface="Arial"/>
              <a:cs typeface="Arial"/>
              <a:sym typeface="Arial"/>
            </a:endParaRPr>
          </a:p>
        </p:txBody>
      </p:sp>
    </p:spTree>
    <p:extLst>
      <p:ext uri="{BB962C8B-B14F-4D97-AF65-F5344CB8AC3E}">
        <p14:creationId xmlns:p14="http://schemas.microsoft.com/office/powerpoint/2010/main" val="1763648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5153D-375A-A334-926E-A22FDC0A65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265228-9F94-D5AB-3E81-4F927DC41B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D1D2B-92C7-3D14-FA15-E58508ED4544}"/>
              </a:ext>
            </a:extLst>
          </p:cNvPr>
          <p:cNvSpPr>
            <a:spLocks noGrp="1"/>
          </p:cNvSpPr>
          <p:nvPr>
            <p:ph type="dt" sz="half" idx="10"/>
          </p:nvPr>
        </p:nvSpPr>
        <p:spPr/>
        <p:txBody>
          <a:bodyPr/>
          <a:lstStyle/>
          <a:p>
            <a:fld id="{F0DFD029-FB74-4578-B929-F66AA97659CA}" type="datetimeFigureOut">
              <a:rPr lang="en-US" smtClean="0"/>
              <a:t>2/1/2023</a:t>
            </a:fld>
            <a:endParaRPr lang="en-US"/>
          </a:p>
        </p:txBody>
      </p:sp>
      <p:sp>
        <p:nvSpPr>
          <p:cNvPr id="5" name="Footer Placeholder 4">
            <a:extLst>
              <a:ext uri="{FF2B5EF4-FFF2-40B4-BE49-F238E27FC236}">
                <a16:creationId xmlns:a16="http://schemas.microsoft.com/office/drawing/2014/main" id="{63E2435E-8ED5-E47E-120D-B1E8E69C87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D96FB-E850-1B3B-0B86-5A3C6E2D5F26}"/>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362041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92C3-C7E1-485F-A6A6-152581B45EA6}"/>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C50AD875-29A8-E6E0-4209-B4DF34C86F54}"/>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9CC6D2-70B1-8CED-E410-AB5A526A0CC5}"/>
              </a:ext>
            </a:extLst>
          </p:cNvPr>
          <p:cNvSpPr>
            <a:spLocks noGrp="1"/>
          </p:cNvSpPr>
          <p:nvPr>
            <p:ph type="dt" sz="half" idx="10"/>
          </p:nvPr>
        </p:nvSpPr>
        <p:spPr/>
        <p:txBody>
          <a:bodyPr/>
          <a:lstStyle/>
          <a:p>
            <a:fld id="{F0DFD029-FB74-4578-B929-F66AA97659CA}" type="datetimeFigureOut">
              <a:rPr lang="en-US" smtClean="0"/>
              <a:t>2/1/2023</a:t>
            </a:fld>
            <a:endParaRPr lang="en-US"/>
          </a:p>
        </p:txBody>
      </p:sp>
      <p:sp>
        <p:nvSpPr>
          <p:cNvPr id="5" name="Footer Placeholder 4">
            <a:extLst>
              <a:ext uri="{FF2B5EF4-FFF2-40B4-BE49-F238E27FC236}">
                <a16:creationId xmlns:a16="http://schemas.microsoft.com/office/drawing/2014/main" id="{8EB59992-68DA-5861-237A-6BAEA1A3B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FE047-009C-86AE-6F47-B2DA63B43F46}"/>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412964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9B058-80AD-1825-E5C1-FC12444192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E03062-06C3-E445-EAF0-D42E6D920452}"/>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2773FB-2238-283A-1A58-E7C8FD919719}"/>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F1D288-48E5-4E68-D44B-90294FED4CBD}"/>
              </a:ext>
            </a:extLst>
          </p:cNvPr>
          <p:cNvSpPr>
            <a:spLocks noGrp="1"/>
          </p:cNvSpPr>
          <p:nvPr>
            <p:ph type="dt" sz="half" idx="10"/>
          </p:nvPr>
        </p:nvSpPr>
        <p:spPr/>
        <p:txBody>
          <a:bodyPr/>
          <a:lstStyle/>
          <a:p>
            <a:fld id="{F0DFD029-FB74-4578-B929-F66AA97659CA}" type="datetimeFigureOut">
              <a:rPr lang="en-US" smtClean="0"/>
              <a:t>2/1/2023</a:t>
            </a:fld>
            <a:endParaRPr lang="en-US"/>
          </a:p>
        </p:txBody>
      </p:sp>
      <p:sp>
        <p:nvSpPr>
          <p:cNvPr id="6" name="Footer Placeholder 5">
            <a:extLst>
              <a:ext uri="{FF2B5EF4-FFF2-40B4-BE49-F238E27FC236}">
                <a16:creationId xmlns:a16="http://schemas.microsoft.com/office/drawing/2014/main" id="{98DA2610-7F90-1BC5-FDF6-5D6C163171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94B065-8A42-6BBA-9C13-4C99CD01FB12}"/>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82399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CB25-67BB-4094-0DB5-28875DBD4DD8}"/>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39576D-A3D0-4AEF-EE15-9B1B8F78A888}"/>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5B3FD6-F41B-BD82-1AC9-DA5BFFEACA47}"/>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C2D3C6-5871-05C8-31D8-79A0DE8D4314}"/>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DDEAE1-948C-2D62-312A-5E67713CCFA2}"/>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47CD5B-6EAF-F735-3827-7861BECF68D9}"/>
              </a:ext>
            </a:extLst>
          </p:cNvPr>
          <p:cNvSpPr>
            <a:spLocks noGrp="1"/>
          </p:cNvSpPr>
          <p:nvPr>
            <p:ph type="dt" sz="half" idx="10"/>
          </p:nvPr>
        </p:nvSpPr>
        <p:spPr/>
        <p:txBody>
          <a:bodyPr/>
          <a:lstStyle/>
          <a:p>
            <a:fld id="{F0DFD029-FB74-4578-B929-F66AA97659CA}" type="datetimeFigureOut">
              <a:rPr lang="en-US" smtClean="0"/>
              <a:t>2/1/2023</a:t>
            </a:fld>
            <a:endParaRPr lang="en-US"/>
          </a:p>
        </p:txBody>
      </p:sp>
      <p:sp>
        <p:nvSpPr>
          <p:cNvPr id="8" name="Footer Placeholder 7">
            <a:extLst>
              <a:ext uri="{FF2B5EF4-FFF2-40B4-BE49-F238E27FC236}">
                <a16:creationId xmlns:a16="http://schemas.microsoft.com/office/drawing/2014/main" id="{71EE156B-89E5-91D9-912A-08CDC05985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3A0925-FD5B-44E2-1E6E-72375B4877C7}"/>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110031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ED28-DDC6-48CC-DE4F-C8DB09589C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E1551D-4074-4F2A-417F-29AAD67C3D5C}"/>
              </a:ext>
            </a:extLst>
          </p:cNvPr>
          <p:cNvSpPr>
            <a:spLocks noGrp="1"/>
          </p:cNvSpPr>
          <p:nvPr>
            <p:ph type="dt" sz="half" idx="10"/>
          </p:nvPr>
        </p:nvSpPr>
        <p:spPr/>
        <p:txBody>
          <a:bodyPr/>
          <a:lstStyle/>
          <a:p>
            <a:fld id="{F0DFD029-FB74-4578-B929-F66AA97659CA}" type="datetimeFigureOut">
              <a:rPr lang="en-US" smtClean="0"/>
              <a:t>2/1/2023</a:t>
            </a:fld>
            <a:endParaRPr lang="en-US"/>
          </a:p>
        </p:txBody>
      </p:sp>
      <p:sp>
        <p:nvSpPr>
          <p:cNvPr id="4" name="Footer Placeholder 3">
            <a:extLst>
              <a:ext uri="{FF2B5EF4-FFF2-40B4-BE49-F238E27FC236}">
                <a16:creationId xmlns:a16="http://schemas.microsoft.com/office/drawing/2014/main" id="{7DC14859-ABB5-2510-70B7-B2B9C6128A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813665F-54A5-6F65-DA15-863C5E69F7B7}"/>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48189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66BE13-BC67-A021-03B5-7DB95E0EE37A}"/>
              </a:ext>
            </a:extLst>
          </p:cNvPr>
          <p:cNvSpPr>
            <a:spLocks noGrp="1"/>
          </p:cNvSpPr>
          <p:nvPr>
            <p:ph type="dt" sz="half" idx="10"/>
          </p:nvPr>
        </p:nvSpPr>
        <p:spPr/>
        <p:txBody>
          <a:bodyPr/>
          <a:lstStyle/>
          <a:p>
            <a:fld id="{F0DFD029-FB74-4578-B929-F66AA97659CA}" type="datetimeFigureOut">
              <a:rPr lang="en-US" smtClean="0"/>
              <a:t>2/1/2023</a:t>
            </a:fld>
            <a:endParaRPr lang="en-US"/>
          </a:p>
        </p:txBody>
      </p:sp>
      <p:sp>
        <p:nvSpPr>
          <p:cNvPr id="3" name="Footer Placeholder 2">
            <a:extLst>
              <a:ext uri="{FF2B5EF4-FFF2-40B4-BE49-F238E27FC236}">
                <a16:creationId xmlns:a16="http://schemas.microsoft.com/office/drawing/2014/main" id="{50FC4EE1-3624-6AAD-AF18-C0E8BBEDF1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0C8DF3-EA53-4A2D-64A1-9A675C516690}"/>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366047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3ACC6-68B6-34CF-80A6-E8EC9E22518D}"/>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BDD05C2C-9100-BFE4-7CD1-DAF7323AD4AC}"/>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7175F6-7E78-CD26-0089-ABF4D3809584}"/>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0AC6BC-0444-2392-D3B8-7DAE83BC4B9A}"/>
              </a:ext>
            </a:extLst>
          </p:cNvPr>
          <p:cNvSpPr>
            <a:spLocks noGrp="1"/>
          </p:cNvSpPr>
          <p:nvPr>
            <p:ph type="dt" sz="half" idx="10"/>
          </p:nvPr>
        </p:nvSpPr>
        <p:spPr/>
        <p:txBody>
          <a:bodyPr/>
          <a:lstStyle/>
          <a:p>
            <a:fld id="{F0DFD029-FB74-4578-B929-F66AA97659CA}" type="datetimeFigureOut">
              <a:rPr lang="en-US" smtClean="0"/>
              <a:t>2/1/2023</a:t>
            </a:fld>
            <a:endParaRPr lang="en-US"/>
          </a:p>
        </p:txBody>
      </p:sp>
      <p:sp>
        <p:nvSpPr>
          <p:cNvPr id="6" name="Footer Placeholder 5">
            <a:extLst>
              <a:ext uri="{FF2B5EF4-FFF2-40B4-BE49-F238E27FC236}">
                <a16:creationId xmlns:a16="http://schemas.microsoft.com/office/drawing/2014/main" id="{0534D437-C469-8D1C-35D3-CFE6E22362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D10B74-9DF7-B606-4726-CFAD19914F33}"/>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288713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7539-FC2B-21E0-D88C-BF2E6299B1AE}"/>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1CC6AD04-BD58-E15A-4441-7748A0748D7E}"/>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0B912EED-0115-A27D-99D4-4B8B0F8A9A07}"/>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9E2EAE-98F0-B466-4445-2AD302A892FF}"/>
              </a:ext>
            </a:extLst>
          </p:cNvPr>
          <p:cNvSpPr>
            <a:spLocks noGrp="1"/>
          </p:cNvSpPr>
          <p:nvPr>
            <p:ph type="dt" sz="half" idx="10"/>
          </p:nvPr>
        </p:nvSpPr>
        <p:spPr/>
        <p:txBody>
          <a:bodyPr/>
          <a:lstStyle/>
          <a:p>
            <a:fld id="{F0DFD029-FB74-4578-B929-F66AA97659CA}" type="datetimeFigureOut">
              <a:rPr lang="en-US" smtClean="0"/>
              <a:t>2/1/2023</a:t>
            </a:fld>
            <a:endParaRPr lang="en-US"/>
          </a:p>
        </p:txBody>
      </p:sp>
      <p:sp>
        <p:nvSpPr>
          <p:cNvPr id="6" name="Footer Placeholder 5">
            <a:extLst>
              <a:ext uri="{FF2B5EF4-FFF2-40B4-BE49-F238E27FC236}">
                <a16:creationId xmlns:a16="http://schemas.microsoft.com/office/drawing/2014/main" id="{755A01CE-1B23-7CF1-5D67-DE202A8C3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C1BED6-6DB4-6007-CC33-8D15967857F8}"/>
              </a:ext>
            </a:extLst>
          </p:cNvPr>
          <p:cNvSpPr>
            <a:spLocks noGrp="1"/>
          </p:cNvSpPr>
          <p:nvPr>
            <p:ph type="sldNum" sz="quarter" idx="12"/>
          </p:nvPr>
        </p:nvSpPr>
        <p:spPr/>
        <p:txBody>
          <a:bodyPr/>
          <a:lstStyle/>
          <a:p>
            <a:fld id="{C014DD1E-5D91-48A3-AD6D-45FBA980D106}" type="slidenum">
              <a:rPr lang="en-US" smtClean="0"/>
              <a:t>‹#›</a:t>
            </a:fld>
            <a:endParaRPr lang="en-US"/>
          </a:p>
        </p:txBody>
      </p:sp>
    </p:spTree>
    <p:extLst>
      <p:ext uri="{BB962C8B-B14F-4D97-AF65-F5344CB8AC3E}">
        <p14:creationId xmlns:p14="http://schemas.microsoft.com/office/powerpoint/2010/main" val="511145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6BA099-F404-7481-2832-10FB8B6D0648}"/>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38290B-8E4F-C341-E65F-5A51044E22EF}"/>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E87A6-11F0-992F-FD85-81000B50A8AC}"/>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FD029-FB74-4578-B929-F66AA97659CA}" type="datetimeFigureOut">
              <a:rPr lang="en-US" smtClean="0"/>
              <a:pPr/>
              <a:t>2/1/2023</a:t>
            </a:fld>
            <a:endParaRPr lang="en-US"/>
          </a:p>
        </p:txBody>
      </p:sp>
      <p:sp>
        <p:nvSpPr>
          <p:cNvPr id="5" name="Footer Placeholder 4">
            <a:extLst>
              <a:ext uri="{FF2B5EF4-FFF2-40B4-BE49-F238E27FC236}">
                <a16:creationId xmlns:a16="http://schemas.microsoft.com/office/drawing/2014/main" id="{2EBCA84C-2D3E-9C4A-F539-FC82C61B335A}"/>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303CDD-49BB-B446-2CC3-8CE167A2928E}"/>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14DD1E-5D91-48A3-AD6D-45FBA980D106}" type="slidenum">
              <a:rPr lang="en-US" smtClean="0"/>
              <a:pPr/>
              <a:t>‹#›</a:t>
            </a:fld>
            <a:endParaRPr lang="en-US"/>
          </a:p>
        </p:txBody>
      </p:sp>
    </p:spTree>
    <p:extLst>
      <p:ext uri="{BB962C8B-B14F-4D97-AF65-F5344CB8AC3E}">
        <p14:creationId xmlns:p14="http://schemas.microsoft.com/office/powerpoint/2010/main" val="22876445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7.jpg"/></Relationships>
</file>

<file path=ppt/slides/_rels/slide14.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9.png"/><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19.png"/><Relationship Id="rId2" Type="http://schemas.openxmlformats.org/officeDocument/2006/relationships/notesSlide" Target="../notesSlides/notesSlide15.xml"/><Relationship Id="rId16" Type="http://schemas.openxmlformats.org/officeDocument/2006/relationships/image" Target="../media/image18.png"/><Relationship Id="rId20"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17.png"/><Relationship Id="rId10" Type="http://schemas.openxmlformats.org/officeDocument/2006/relationships/image" Target="../media/image56.png"/><Relationship Id="rId19" Type="http://schemas.openxmlformats.org/officeDocument/2006/relationships/image" Target="../media/image59.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2.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7012" y="381000"/>
            <a:ext cx="11430000" cy="1262513"/>
          </a:xfrm>
        </p:spPr>
        <p:txBody>
          <a:bodyPr>
            <a:normAutofit/>
          </a:bodyPr>
          <a:lstStyle/>
          <a:p>
            <a:r>
              <a:rPr lang="en-US" dirty="0"/>
              <a:t>CS 7180: Geometric Deep Learning</a:t>
            </a:r>
          </a:p>
        </p:txBody>
      </p:sp>
      <p:sp>
        <p:nvSpPr>
          <p:cNvPr id="5" name="Subtitle 4"/>
          <p:cNvSpPr>
            <a:spLocks noGrp="1"/>
          </p:cNvSpPr>
          <p:nvPr>
            <p:ph type="subTitle" idx="1"/>
          </p:nvPr>
        </p:nvSpPr>
        <p:spPr>
          <a:xfrm>
            <a:off x="300831" y="1839119"/>
            <a:ext cx="11127582" cy="1655762"/>
          </a:xfrm>
        </p:spPr>
        <p:txBody>
          <a:bodyPr>
            <a:normAutofit/>
          </a:bodyPr>
          <a:lstStyle/>
          <a:p>
            <a:r>
              <a:rPr lang="en-US" sz="3600" dirty="0"/>
              <a:t>Lecture 5: Introduction to Symmetry and Deep Learning</a:t>
            </a:r>
          </a:p>
        </p:txBody>
      </p:sp>
      <p:pic>
        <p:nvPicPr>
          <p:cNvPr id="3" name="Google Shape;434;p97">
            <a:extLst>
              <a:ext uri="{FF2B5EF4-FFF2-40B4-BE49-F238E27FC236}">
                <a16:creationId xmlns:a16="http://schemas.microsoft.com/office/drawing/2014/main" id="{C92EB78C-A5EF-D26C-0C1B-0DDCD3DD4A6B}"/>
              </a:ext>
            </a:extLst>
          </p:cNvPr>
          <p:cNvPicPr preferRelativeResize="0"/>
          <p:nvPr/>
        </p:nvPicPr>
        <p:blipFill rotWithShape="1">
          <a:blip r:embed="rId2">
            <a:alphaModFix/>
          </a:blip>
          <a:srcRect r="43152" b="7655"/>
          <a:stretch/>
        </p:blipFill>
        <p:spPr>
          <a:xfrm>
            <a:off x="9240450" y="2824038"/>
            <a:ext cx="2582050" cy="2346512"/>
          </a:xfrm>
          <a:prstGeom prst="rect">
            <a:avLst/>
          </a:prstGeom>
          <a:noFill/>
          <a:ln>
            <a:noFill/>
          </a:ln>
        </p:spPr>
      </p:pic>
      <p:pic>
        <p:nvPicPr>
          <p:cNvPr id="7" name="Google Shape;435;p97">
            <a:extLst>
              <a:ext uri="{FF2B5EF4-FFF2-40B4-BE49-F238E27FC236}">
                <a16:creationId xmlns:a16="http://schemas.microsoft.com/office/drawing/2014/main" id="{AAEF773D-BFED-C199-A7AE-41AEC2624E66}"/>
              </a:ext>
            </a:extLst>
          </p:cNvPr>
          <p:cNvPicPr preferRelativeResize="0"/>
          <p:nvPr/>
        </p:nvPicPr>
        <p:blipFill rotWithShape="1">
          <a:blip r:embed="rId3">
            <a:alphaModFix/>
          </a:blip>
          <a:srcRect/>
          <a:stretch/>
        </p:blipFill>
        <p:spPr>
          <a:xfrm>
            <a:off x="1037477" y="3062654"/>
            <a:ext cx="1886612" cy="2346512"/>
          </a:xfrm>
          <a:prstGeom prst="rect">
            <a:avLst/>
          </a:prstGeom>
          <a:noFill/>
          <a:ln>
            <a:noFill/>
          </a:ln>
        </p:spPr>
      </p:pic>
      <p:pic>
        <p:nvPicPr>
          <p:cNvPr id="8" name="Google Shape;436;p97">
            <a:extLst>
              <a:ext uri="{FF2B5EF4-FFF2-40B4-BE49-F238E27FC236}">
                <a16:creationId xmlns:a16="http://schemas.microsoft.com/office/drawing/2014/main" id="{F034E02D-0AB6-7DBF-0811-8969FD431216}"/>
              </a:ext>
            </a:extLst>
          </p:cNvPr>
          <p:cNvPicPr preferRelativeResize="0"/>
          <p:nvPr/>
        </p:nvPicPr>
        <p:blipFill rotWithShape="1">
          <a:blip r:embed="rId4">
            <a:alphaModFix/>
          </a:blip>
          <a:srcRect l="7515" t="6892" r="78478" b="68342"/>
          <a:stretch/>
        </p:blipFill>
        <p:spPr>
          <a:xfrm>
            <a:off x="4090750" y="3139804"/>
            <a:ext cx="1889392" cy="1889396"/>
          </a:xfrm>
          <a:prstGeom prst="rect">
            <a:avLst/>
          </a:prstGeom>
          <a:noFill/>
          <a:ln>
            <a:noFill/>
          </a:ln>
        </p:spPr>
      </p:pic>
      <p:pic>
        <p:nvPicPr>
          <p:cNvPr id="9" name="Google Shape;437;p97">
            <a:extLst>
              <a:ext uri="{FF2B5EF4-FFF2-40B4-BE49-F238E27FC236}">
                <a16:creationId xmlns:a16="http://schemas.microsoft.com/office/drawing/2014/main" id="{6908A390-4997-5E98-942E-CD55BE8F67C0}"/>
              </a:ext>
            </a:extLst>
          </p:cNvPr>
          <p:cNvPicPr preferRelativeResize="0"/>
          <p:nvPr/>
        </p:nvPicPr>
        <p:blipFill rotWithShape="1">
          <a:blip r:embed="rId4">
            <a:alphaModFix/>
          </a:blip>
          <a:srcRect l="7515" t="6892" r="78654" b="68342"/>
          <a:stretch/>
        </p:blipFill>
        <p:spPr>
          <a:xfrm rot="5400000">
            <a:off x="6506292" y="3151631"/>
            <a:ext cx="1865741" cy="1889398"/>
          </a:xfrm>
          <a:prstGeom prst="rect">
            <a:avLst/>
          </a:prstGeom>
          <a:noFill/>
          <a:ln>
            <a:noFill/>
          </a:ln>
        </p:spPr>
      </p:pic>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60;p36" descr="Machine generated alternative text:&#10;rot(45) &#10;rot(45) &#10;Figure &#10;5: &#10;Illustration of equivariance of &#10;— 2x with respect to T — rot(7r/4). ">
            <a:extLst>
              <a:ext uri="{FF2B5EF4-FFF2-40B4-BE49-F238E27FC236}">
                <a16:creationId xmlns:a16="http://schemas.microsoft.com/office/drawing/2014/main" id="{A7B0D749-DAE6-D5DD-61E7-68386007602A}"/>
              </a:ext>
            </a:extLst>
          </p:cNvPr>
          <p:cNvPicPr preferRelativeResize="0"/>
          <p:nvPr/>
        </p:nvPicPr>
        <p:blipFill rotWithShape="1">
          <a:blip r:embed="rId2">
            <a:alphaModFix/>
          </a:blip>
          <a:srcRect b="9115"/>
          <a:stretch/>
        </p:blipFill>
        <p:spPr>
          <a:xfrm>
            <a:off x="6399212" y="2057400"/>
            <a:ext cx="4528620" cy="3934075"/>
          </a:xfrm>
          <a:prstGeom prst="rect">
            <a:avLst/>
          </a:prstGeom>
          <a:noFill/>
          <a:ln>
            <a:noFill/>
          </a:ln>
          <a:effectLst>
            <a:outerShdw blurRad="200025" dist="19050" dir="3600000" algn="bl" rotWithShape="0">
              <a:srgbClr val="000000">
                <a:alpha val="50000"/>
              </a:srgbClr>
            </a:outerShdw>
          </a:effectLst>
        </p:spPr>
      </p:pic>
      <p:pic>
        <p:nvPicPr>
          <p:cNvPr id="5" name="Google Shape;261;p36">
            <a:extLst>
              <a:ext uri="{FF2B5EF4-FFF2-40B4-BE49-F238E27FC236}">
                <a16:creationId xmlns:a16="http://schemas.microsoft.com/office/drawing/2014/main" id="{E97C0715-43CD-85F9-904D-041D6C05E197}"/>
              </a:ext>
            </a:extLst>
          </p:cNvPr>
          <p:cNvPicPr preferRelativeResize="0"/>
          <p:nvPr/>
        </p:nvPicPr>
        <p:blipFill rotWithShape="1">
          <a:blip r:embed="rId3">
            <a:alphaModFix/>
          </a:blip>
          <a:srcRect r="59278"/>
          <a:stretch/>
        </p:blipFill>
        <p:spPr>
          <a:xfrm>
            <a:off x="6682705" y="2178086"/>
            <a:ext cx="1568025" cy="1305760"/>
          </a:xfrm>
          <a:prstGeom prst="rect">
            <a:avLst/>
          </a:prstGeom>
          <a:noFill/>
          <a:ln>
            <a:noFill/>
          </a:ln>
        </p:spPr>
      </p:pic>
      <p:pic>
        <p:nvPicPr>
          <p:cNvPr id="6" name="Google Shape;262;p36">
            <a:extLst>
              <a:ext uri="{FF2B5EF4-FFF2-40B4-BE49-F238E27FC236}">
                <a16:creationId xmlns:a16="http://schemas.microsoft.com/office/drawing/2014/main" id="{D125D08C-8634-24E1-C881-43923533DFFF}"/>
              </a:ext>
            </a:extLst>
          </p:cNvPr>
          <p:cNvPicPr preferRelativeResize="0"/>
          <p:nvPr/>
        </p:nvPicPr>
        <p:blipFill rotWithShape="1">
          <a:blip r:embed="rId3">
            <a:alphaModFix/>
          </a:blip>
          <a:srcRect r="59278" b="3790"/>
          <a:stretch/>
        </p:blipFill>
        <p:spPr>
          <a:xfrm rot="2700025">
            <a:off x="6700191" y="4216801"/>
            <a:ext cx="1568012" cy="1256310"/>
          </a:xfrm>
          <a:prstGeom prst="rect">
            <a:avLst/>
          </a:prstGeom>
          <a:noFill/>
          <a:ln>
            <a:noFill/>
          </a:ln>
        </p:spPr>
      </p:pic>
      <p:pic>
        <p:nvPicPr>
          <p:cNvPr id="7" name="Google Shape;263;p36">
            <a:extLst>
              <a:ext uri="{FF2B5EF4-FFF2-40B4-BE49-F238E27FC236}">
                <a16:creationId xmlns:a16="http://schemas.microsoft.com/office/drawing/2014/main" id="{41FF28E4-6785-6E80-F288-D77CE98FB386}"/>
              </a:ext>
            </a:extLst>
          </p:cNvPr>
          <p:cNvPicPr preferRelativeResize="0"/>
          <p:nvPr/>
        </p:nvPicPr>
        <p:blipFill>
          <a:blip r:embed="rId4">
            <a:alphaModFix/>
          </a:blip>
          <a:stretch>
            <a:fillRect/>
          </a:stretch>
        </p:blipFill>
        <p:spPr>
          <a:xfrm>
            <a:off x="7465152" y="2057399"/>
            <a:ext cx="133553" cy="120702"/>
          </a:xfrm>
          <a:prstGeom prst="rect">
            <a:avLst/>
          </a:prstGeom>
          <a:noFill/>
          <a:ln>
            <a:noFill/>
          </a:ln>
        </p:spPr>
      </p:pic>
      <p:pic>
        <p:nvPicPr>
          <p:cNvPr id="8" name="Google Shape;264;p36">
            <a:extLst>
              <a:ext uri="{FF2B5EF4-FFF2-40B4-BE49-F238E27FC236}">
                <a16:creationId xmlns:a16="http://schemas.microsoft.com/office/drawing/2014/main" id="{525BC1E9-0A28-9D45-C35F-D9E6B1E9D1CE}"/>
              </a:ext>
            </a:extLst>
          </p:cNvPr>
          <p:cNvPicPr preferRelativeResize="0"/>
          <p:nvPr/>
        </p:nvPicPr>
        <p:blipFill>
          <a:blip r:embed="rId5">
            <a:alphaModFix/>
          </a:blip>
          <a:stretch>
            <a:fillRect/>
          </a:stretch>
        </p:blipFill>
        <p:spPr>
          <a:xfrm>
            <a:off x="9793392" y="3630407"/>
            <a:ext cx="553956" cy="228674"/>
          </a:xfrm>
          <a:prstGeom prst="rect">
            <a:avLst/>
          </a:prstGeom>
          <a:noFill/>
          <a:ln>
            <a:noFill/>
          </a:ln>
        </p:spPr>
      </p:pic>
      <p:pic>
        <p:nvPicPr>
          <p:cNvPr id="9" name="Google Shape;265;p36">
            <a:extLst>
              <a:ext uri="{FF2B5EF4-FFF2-40B4-BE49-F238E27FC236}">
                <a16:creationId xmlns:a16="http://schemas.microsoft.com/office/drawing/2014/main" id="{0D8E674E-08C9-BCA6-C1D3-9EF38C03CAEF}"/>
              </a:ext>
            </a:extLst>
          </p:cNvPr>
          <p:cNvPicPr preferRelativeResize="0"/>
          <p:nvPr/>
        </p:nvPicPr>
        <p:blipFill>
          <a:blip r:embed="rId6">
            <a:alphaModFix/>
          </a:blip>
          <a:stretch>
            <a:fillRect/>
          </a:stretch>
        </p:blipFill>
        <p:spPr>
          <a:xfrm>
            <a:off x="7628592" y="3630409"/>
            <a:ext cx="421122" cy="228674"/>
          </a:xfrm>
          <a:prstGeom prst="rect">
            <a:avLst/>
          </a:prstGeom>
          <a:noFill/>
          <a:ln>
            <a:noFill/>
          </a:ln>
        </p:spPr>
      </p:pic>
      <p:sp>
        <p:nvSpPr>
          <p:cNvPr id="10" name="Google Shape;266;p36">
            <a:extLst>
              <a:ext uri="{FF2B5EF4-FFF2-40B4-BE49-F238E27FC236}">
                <a16:creationId xmlns:a16="http://schemas.microsoft.com/office/drawing/2014/main" id="{2A7B4447-88AB-7A55-4A4F-DF615AF8B71F}"/>
              </a:ext>
            </a:extLst>
          </p:cNvPr>
          <p:cNvSpPr/>
          <p:nvPr/>
        </p:nvSpPr>
        <p:spPr>
          <a:xfrm>
            <a:off x="8053932" y="3649451"/>
            <a:ext cx="133565" cy="197149"/>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pic>
        <p:nvPicPr>
          <p:cNvPr id="11" name="Google Shape;267;p36">
            <a:extLst>
              <a:ext uri="{FF2B5EF4-FFF2-40B4-BE49-F238E27FC236}">
                <a16:creationId xmlns:a16="http://schemas.microsoft.com/office/drawing/2014/main" id="{C5F9B4EA-1CE9-6E19-0B1C-EF2BFD397C0F}"/>
              </a:ext>
            </a:extLst>
          </p:cNvPr>
          <p:cNvPicPr preferRelativeResize="0"/>
          <p:nvPr/>
        </p:nvPicPr>
        <p:blipFill rotWithShape="1">
          <a:blip r:embed="rId3">
            <a:alphaModFix/>
          </a:blip>
          <a:srcRect l="56220" r="3058"/>
          <a:stretch/>
        </p:blipFill>
        <p:spPr>
          <a:xfrm>
            <a:off x="9050655" y="2171721"/>
            <a:ext cx="1568025" cy="1305760"/>
          </a:xfrm>
          <a:prstGeom prst="rect">
            <a:avLst/>
          </a:prstGeom>
          <a:noFill/>
          <a:ln>
            <a:noFill/>
          </a:ln>
        </p:spPr>
      </p:pic>
      <p:pic>
        <p:nvPicPr>
          <p:cNvPr id="12" name="Google Shape;268;p36">
            <a:extLst>
              <a:ext uri="{FF2B5EF4-FFF2-40B4-BE49-F238E27FC236}">
                <a16:creationId xmlns:a16="http://schemas.microsoft.com/office/drawing/2014/main" id="{8452624C-645D-8F2B-FECB-A86973399310}"/>
              </a:ext>
            </a:extLst>
          </p:cNvPr>
          <p:cNvPicPr preferRelativeResize="0"/>
          <p:nvPr/>
        </p:nvPicPr>
        <p:blipFill rotWithShape="1">
          <a:blip r:embed="rId3">
            <a:alphaModFix/>
          </a:blip>
          <a:srcRect l="60899" t="4770" r="-1620" b="-4769"/>
          <a:stretch/>
        </p:blipFill>
        <p:spPr>
          <a:xfrm rot="2700000">
            <a:off x="8897995" y="4313441"/>
            <a:ext cx="1568024" cy="1324563"/>
          </a:xfrm>
          <a:prstGeom prst="rect">
            <a:avLst/>
          </a:prstGeom>
          <a:noFill/>
          <a:ln>
            <a:noFill/>
          </a:ln>
        </p:spPr>
      </p:pic>
      <p:sp>
        <p:nvSpPr>
          <p:cNvPr id="13" name="Google Shape;269;p36">
            <a:extLst>
              <a:ext uri="{FF2B5EF4-FFF2-40B4-BE49-F238E27FC236}">
                <a16:creationId xmlns:a16="http://schemas.microsoft.com/office/drawing/2014/main" id="{49719703-9629-2F86-6509-017C09BC427D}"/>
              </a:ext>
            </a:extLst>
          </p:cNvPr>
          <p:cNvSpPr/>
          <p:nvPr/>
        </p:nvSpPr>
        <p:spPr>
          <a:xfrm>
            <a:off x="6447799" y="5865040"/>
            <a:ext cx="4431246" cy="120769"/>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16" name="Google Shape;825;p118">
            <a:extLst>
              <a:ext uri="{FF2B5EF4-FFF2-40B4-BE49-F238E27FC236}">
                <a16:creationId xmlns:a16="http://schemas.microsoft.com/office/drawing/2014/main" id="{DE1EE16D-797C-3E17-C675-70ECAE760DAC}"/>
              </a:ext>
            </a:extLst>
          </p:cNvPr>
          <p:cNvSpPr txBox="1">
            <a:spLocks noGrp="1"/>
          </p:cNvSpPr>
          <p:nvPr>
            <p:ph type="title"/>
          </p:nvPr>
        </p:nvSpPr>
        <p:spPr>
          <a:xfrm>
            <a:off x="837981" y="365930"/>
            <a:ext cx="10512862" cy="1036530"/>
          </a:xfrm>
          <a:prstGeom prst="rect">
            <a:avLst/>
          </a:prstGeom>
        </p:spPr>
        <p:txBody>
          <a:bodyPr spcFirstLastPara="1" vert="horz" wrap="square" lIns="43655" tIns="43655" rIns="43655" bIns="43655" rtlCol="0" anchor="t" anchorCtr="0">
            <a:normAutofit/>
          </a:bodyPr>
          <a:lstStyle/>
          <a:p>
            <a:r>
              <a:rPr lang="en" sz="3732" b="1" dirty="0">
                <a:latin typeface="Open Sans"/>
                <a:ea typeface="Open Sans"/>
                <a:cs typeface="Open Sans"/>
                <a:sym typeface="Open Sans"/>
              </a:rPr>
              <a:t>Rotation Invariance and Equivariance</a:t>
            </a:r>
            <a:endParaRPr sz="3732" b="1" dirty="0">
              <a:solidFill>
                <a:schemeClr val="dk1"/>
              </a:solidFill>
              <a:latin typeface="Open Sans"/>
              <a:ea typeface="Open Sans"/>
              <a:cs typeface="Open Sans"/>
              <a:sym typeface="Open Sans"/>
            </a:endParaRPr>
          </a:p>
        </p:txBody>
      </p:sp>
      <p:pic>
        <p:nvPicPr>
          <p:cNvPr id="18" name="Picture 17">
            <a:extLst>
              <a:ext uri="{FF2B5EF4-FFF2-40B4-BE49-F238E27FC236}">
                <a16:creationId xmlns:a16="http://schemas.microsoft.com/office/drawing/2014/main" id="{72BD934D-A2AD-9447-32FE-5949679F404B}"/>
              </a:ext>
            </a:extLst>
          </p:cNvPr>
          <p:cNvPicPr>
            <a:picLocks noChangeAspect="1"/>
          </p:cNvPicPr>
          <p:nvPr/>
        </p:nvPicPr>
        <p:blipFill>
          <a:blip r:embed="rId7"/>
          <a:stretch>
            <a:fillRect/>
          </a:stretch>
        </p:blipFill>
        <p:spPr>
          <a:xfrm>
            <a:off x="1013711" y="2209800"/>
            <a:ext cx="3785301" cy="3733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577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53"/>
          <p:cNvPicPr preferRelativeResize="0"/>
          <p:nvPr/>
        </p:nvPicPr>
        <p:blipFill rotWithShape="1">
          <a:blip r:embed="rId3">
            <a:alphaModFix/>
          </a:blip>
          <a:srcRect t="59365" r="5526" b="9477"/>
          <a:stretch/>
        </p:blipFill>
        <p:spPr>
          <a:xfrm>
            <a:off x="1066022" y="2352348"/>
            <a:ext cx="9500827" cy="561420"/>
          </a:xfrm>
          <a:prstGeom prst="rect">
            <a:avLst/>
          </a:prstGeom>
          <a:noFill/>
          <a:ln>
            <a:noFill/>
          </a:ln>
        </p:spPr>
      </p:pic>
      <p:sp>
        <p:nvSpPr>
          <p:cNvPr id="337" name="Google Shape;337;p53"/>
          <p:cNvSpPr txBox="1"/>
          <p:nvPr/>
        </p:nvSpPr>
        <p:spPr>
          <a:xfrm>
            <a:off x="2139528" y="3727661"/>
            <a:ext cx="8130282" cy="1733423"/>
          </a:xfrm>
          <a:prstGeom prst="rect">
            <a:avLst/>
          </a:prstGeom>
          <a:noFill/>
          <a:ln>
            <a:noFill/>
          </a:ln>
        </p:spPr>
        <p:txBody>
          <a:bodyPr spcFirstLastPara="1" wrap="square" lIns="91410" tIns="45688" rIns="91410" bIns="45688" anchor="t" anchorCtr="0">
            <a:spAutoFit/>
          </a:bodyPr>
          <a:lstStyle/>
          <a:p>
            <a:pPr marL="287795" indent="-270866">
              <a:buClr>
                <a:schemeClr val="dk1"/>
              </a:buClr>
              <a:buSzPts val="1600"/>
              <a:buFont typeface="Open Sans"/>
              <a:buChar char="•"/>
            </a:pPr>
            <a:r>
              <a:rPr lang="en" sz="2133" b="1">
                <a:solidFill>
                  <a:schemeClr val="dk1"/>
                </a:solidFill>
                <a:latin typeface="Open Sans"/>
                <a:ea typeface="Open Sans"/>
                <a:cs typeface="Open Sans"/>
                <a:sym typeface="Open Sans"/>
              </a:rPr>
              <a:t>Numerical Solvers</a:t>
            </a:r>
            <a:r>
              <a:rPr lang="en" sz="2133">
                <a:solidFill>
                  <a:schemeClr val="dk1"/>
                </a:solidFill>
                <a:latin typeface="Open Sans"/>
                <a:ea typeface="Open Sans"/>
                <a:cs typeface="Open Sans"/>
                <a:sym typeface="Open Sans"/>
              </a:rPr>
              <a:t>: For high accuracy, computationally intensive, require expert tuning.</a:t>
            </a:r>
            <a:endParaRPr sz="1200">
              <a:latin typeface="Open Sans"/>
              <a:ea typeface="Open Sans"/>
              <a:cs typeface="Open Sans"/>
              <a:sym typeface="Open Sans"/>
            </a:endParaRPr>
          </a:p>
          <a:p>
            <a:endParaRPr sz="2133">
              <a:solidFill>
                <a:schemeClr val="dk1"/>
              </a:solidFill>
              <a:latin typeface="Open Sans"/>
              <a:ea typeface="Open Sans"/>
              <a:cs typeface="Open Sans"/>
              <a:sym typeface="Open Sans"/>
            </a:endParaRPr>
          </a:p>
          <a:p>
            <a:pPr marL="287795" indent="-270866">
              <a:buClr>
                <a:schemeClr val="dk1"/>
              </a:buClr>
              <a:buSzPts val="1600"/>
              <a:buFont typeface="Open Sans"/>
              <a:buChar char="•"/>
            </a:pPr>
            <a:r>
              <a:rPr lang="en" sz="2133" b="1">
                <a:solidFill>
                  <a:schemeClr val="dk1"/>
                </a:solidFill>
                <a:latin typeface="Open Sans"/>
                <a:ea typeface="Open Sans"/>
                <a:cs typeface="Open Sans"/>
                <a:sym typeface="Open Sans"/>
              </a:rPr>
              <a:t>Machine Learning</a:t>
            </a:r>
            <a:r>
              <a:rPr lang="en" sz="2133">
                <a:solidFill>
                  <a:schemeClr val="dk1"/>
                </a:solidFill>
                <a:latin typeface="Open Sans"/>
                <a:ea typeface="Open Sans"/>
                <a:cs typeface="Open Sans"/>
                <a:sym typeface="Open Sans"/>
              </a:rPr>
              <a:t>: More efficient, operate on partial data, but have poor physical consistency (energy conservation).</a:t>
            </a:r>
            <a:endParaRPr sz="1200">
              <a:latin typeface="Open Sans"/>
              <a:ea typeface="Open Sans"/>
              <a:cs typeface="Open Sans"/>
              <a:sym typeface="Open Sans"/>
            </a:endParaRPr>
          </a:p>
        </p:txBody>
      </p:sp>
      <p:sp>
        <p:nvSpPr>
          <p:cNvPr id="338" name="Google Shape;338;p53"/>
          <p:cNvSpPr txBox="1">
            <a:spLocks noGrp="1"/>
          </p:cNvSpPr>
          <p:nvPr>
            <p:ph type="title"/>
          </p:nvPr>
        </p:nvSpPr>
        <p:spPr>
          <a:xfrm>
            <a:off x="415492" y="594105"/>
            <a:ext cx="11357841" cy="763401"/>
          </a:xfrm>
          <a:prstGeom prst="rect">
            <a:avLst/>
          </a:prstGeom>
        </p:spPr>
        <p:txBody>
          <a:bodyPr spcFirstLastPara="1" vert="horz" wrap="square" lIns="121868" tIns="121868" rIns="121868" bIns="121868" rtlCol="0" anchor="t" anchorCtr="0">
            <a:normAutofit fontScale="90000"/>
          </a:bodyPr>
          <a:lstStyle/>
          <a:p>
            <a:pPr algn="ctr">
              <a:spcBef>
                <a:spcPts val="0"/>
              </a:spcBef>
            </a:pPr>
            <a:r>
              <a:rPr lang="en"/>
              <a:t>Predicting Turbulent Flow</a:t>
            </a:r>
            <a:endParaRPr/>
          </a:p>
        </p:txBody>
      </p:sp>
      <p:sp>
        <p:nvSpPr>
          <p:cNvPr id="339" name="Google Shape;339;p53"/>
          <p:cNvSpPr txBox="1"/>
          <p:nvPr/>
        </p:nvSpPr>
        <p:spPr>
          <a:xfrm>
            <a:off x="825551" y="1583098"/>
            <a:ext cx="9280383" cy="635903"/>
          </a:xfrm>
          <a:prstGeom prst="rect">
            <a:avLst/>
          </a:prstGeom>
          <a:noFill/>
          <a:ln>
            <a:noFill/>
          </a:ln>
        </p:spPr>
        <p:txBody>
          <a:bodyPr spcFirstLastPara="1" wrap="square" lIns="121868" tIns="121868" rIns="121868" bIns="121868" anchor="t" anchorCtr="0">
            <a:spAutoFit/>
          </a:bodyPr>
          <a:lstStyle/>
          <a:p>
            <a:r>
              <a:rPr lang="en" sz="2533">
                <a:solidFill>
                  <a:schemeClr val="dk1"/>
                </a:solidFill>
                <a:latin typeface="Open Sans"/>
                <a:ea typeface="Open Sans"/>
                <a:cs typeface="Open Sans"/>
                <a:sym typeface="Open Sans"/>
              </a:rPr>
              <a:t>Forecast velocity fields of fluid flow:</a:t>
            </a:r>
            <a:endParaRPr sz="1200">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4"/>
          <p:cNvSpPr txBox="1"/>
          <p:nvPr/>
        </p:nvSpPr>
        <p:spPr>
          <a:xfrm>
            <a:off x="3347290" y="189577"/>
            <a:ext cx="7365681" cy="317843"/>
          </a:xfrm>
          <a:prstGeom prst="rect">
            <a:avLst/>
          </a:prstGeom>
          <a:noFill/>
          <a:ln>
            <a:noFill/>
          </a:ln>
        </p:spPr>
        <p:txBody>
          <a:bodyPr spcFirstLastPara="1" wrap="square" lIns="91410" tIns="45688" rIns="91410" bIns="45688" anchor="t" anchorCtr="0">
            <a:spAutoFit/>
          </a:bodyPr>
          <a:lstStyle/>
          <a:p>
            <a:endParaRPr sz="1466"/>
          </a:p>
        </p:txBody>
      </p:sp>
      <p:pic>
        <p:nvPicPr>
          <p:cNvPr id="346" name="Google Shape;346;p54"/>
          <p:cNvPicPr preferRelativeResize="0"/>
          <p:nvPr/>
        </p:nvPicPr>
        <p:blipFill rotWithShape="1">
          <a:blip r:embed="rId3">
            <a:alphaModFix/>
          </a:blip>
          <a:srcRect t="15914" b="50245"/>
          <a:stretch/>
        </p:blipFill>
        <p:spPr>
          <a:xfrm>
            <a:off x="487639" y="2054295"/>
            <a:ext cx="11213546" cy="1742946"/>
          </a:xfrm>
          <a:prstGeom prst="rect">
            <a:avLst/>
          </a:prstGeom>
          <a:noFill/>
          <a:ln>
            <a:noFill/>
          </a:ln>
        </p:spPr>
      </p:pic>
      <p:sp>
        <p:nvSpPr>
          <p:cNvPr id="347" name="Google Shape;347;p54"/>
          <p:cNvSpPr txBox="1"/>
          <p:nvPr/>
        </p:nvSpPr>
        <p:spPr>
          <a:xfrm>
            <a:off x="530687" y="3797249"/>
            <a:ext cx="10454077" cy="482055"/>
          </a:xfrm>
          <a:prstGeom prst="rect">
            <a:avLst/>
          </a:prstGeom>
          <a:noFill/>
          <a:ln>
            <a:noFill/>
          </a:ln>
        </p:spPr>
        <p:txBody>
          <a:bodyPr spcFirstLastPara="1" wrap="square" lIns="91410" tIns="45688" rIns="91410" bIns="45688" anchor="t" anchorCtr="0">
            <a:spAutoFit/>
          </a:bodyPr>
          <a:lstStyle/>
          <a:p>
            <a:r>
              <a:rPr lang="en" sz="2533">
                <a:solidFill>
                  <a:schemeClr val="dk1"/>
                </a:solidFill>
                <a:latin typeface="Open Sans"/>
                <a:ea typeface="Open Sans"/>
                <a:cs typeface="Open Sans"/>
                <a:sym typeface="Open Sans"/>
              </a:rPr>
              <a:t>Has symmetries coming Galilean invariance and scaling laws.  </a:t>
            </a:r>
            <a:endParaRPr sz="1200">
              <a:latin typeface="Open Sans"/>
              <a:ea typeface="Open Sans"/>
              <a:cs typeface="Open Sans"/>
              <a:sym typeface="Open Sans"/>
            </a:endParaRPr>
          </a:p>
        </p:txBody>
      </p:sp>
      <p:pic>
        <p:nvPicPr>
          <p:cNvPr id="348" name="Google Shape;348;p54"/>
          <p:cNvPicPr preferRelativeResize="0"/>
          <p:nvPr/>
        </p:nvPicPr>
        <p:blipFill rotWithShape="1">
          <a:blip r:embed="rId4">
            <a:alphaModFix/>
          </a:blip>
          <a:srcRect l="30575" t="57840" r="33799" b="12403"/>
          <a:stretch/>
        </p:blipFill>
        <p:spPr>
          <a:xfrm>
            <a:off x="4285720" y="5334058"/>
            <a:ext cx="3457012" cy="498754"/>
          </a:xfrm>
          <a:prstGeom prst="rect">
            <a:avLst/>
          </a:prstGeom>
          <a:noFill/>
          <a:ln>
            <a:noFill/>
          </a:ln>
        </p:spPr>
      </p:pic>
      <p:sp>
        <p:nvSpPr>
          <p:cNvPr id="349" name="Google Shape;349;p54"/>
          <p:cNvSpPr txBox="1"/>
          <p:nvPr/>
        </p:nvSpPr>
        <p:spPr>
          <a:xfrm>
            <a:off x="530686" y="4795543"/>
            <a:ext cx="7106949" cy="1651413"/>
          </a:xfrm>
          <a:prstGeom prst="rect">
            <a:avLst/>
          </a:prstGeom>
          <a:noFill/>
          <a:ln>
            <a:noFill/>
          </a:ln>
        </p:spPr>
        <p:txBody>
          <a:bodyPr spcFirstLastPara="1" wrap="square" lIns="91410" tIns="45688" rIns="91410" bIns="45688" anchor="t" anchorCtr="0">
            <a:spAutoFit/>
          </a:bodyPr>
          <a:lstStyle/>
          <a:p>
            <a:r>
              <a:rPr lang="en" sz="2533">
                <a:solidFill>
                  <a:schemeClr val="dk1"/>
                </a:solidFill>
                <a:latin typeface="Open Sans"/>
                <a:ea typeface="Open Sans"/>
                <a:cs typeface="Open Sans"/>
                <a:sym typeface="Open Sans"/>
              </a:rPr>
              <a:t>The forward prediction function                               </a:t>
            </a:r>
            <a:br>
              <a:rPr lang="en" sz="2533">
                <a:solidFill>
                  <a:schemeClr val="dk1"/>
                </a:solidFill>
                <a:latin typeface="Open Sans"/>
                <a:ea typeface="Open Sans"/>
                <a:cs typeface="Open Sans"/>
                <a:sym typeface="Open Sans"/>
              </a:rPr>
            </a:br>
            <a:br>
              <a:rPr lang="en" sz="2533">
                <a:solidFill>
                  <a:schemeClr val="dk1"/>
                </a:solidFill>
                <a:latin typeface="Open Sans"/>
                <a:ea typeface="Open Sans"/>
                <a:cs typeface="Open Sans"/>
                <a:sym typeface="Open Sans"/>
              </a:rPr>
            </a:br>
            <a:endParaRPr sz="2533">
              <a:solidFill>
                <a:schemeClr val="dk1"/>
              </a:solidFill>
              <a:latin typeface="Open Sans"/>
              <a:ea typeface="Open Sans"/>
              <a:cs typeface="Open Sans"/>
              <a:sym typeface="Open Sans"/>
            </a:endParaRPr>
          </a:p>
          <a:p>
            <a:r>
              <a:rPr lang="en" sz="2533">
                <a:solidFill>
                  <a:schemeClr val="dk1"/>
                </a:solidFill>
                <a:latin typeface="Open Sans"/>
                <a:ea typeface="Open Sans"/>
                <a:cs typeface="Open Sans"/>
                <a:sym typeface="Open Sans"/>
              </a:rPr>
              <a:t>is equivariant wrt these sym.</a:t>
            </a:r>
            <a:r>
              <a:rPr lang="en" sz="1600">
                <a:solidFill>
                  <a:schemeClr val="dk1"/>
                </a:solidFill>
                <a:latin typeface="Open Sans"/>
                <a:ea typeface="Open Sans"/>
                <a:cs typeface="Open Sans"/>
                <a:sym typeface="Open Sans"/>
              </a:rPr>
              <a:t> </a:t>
            </a:r>
            <a:endParaRPr sz="1200">
              <a:latin typeface="Open Sans"/>
              <a:ea typeface="Open Sans"/>
              <a:cs typeface="Open Sans"/>
              <a:sym typeface="Open Sans"/>
            </a:endParaRPr>
          </a:p>
        </p:txBody>
      </p:sp>
      <p:sp>
        <p:nvSpPr>
          <p:cNvPr id="350" name="Google Shape;350;p54"/>
          <p:cNvSpPr txBox="1">
            <a:spLocks noGrp="1"/>
          </p:cNvSpPr>
          <p:nvPr>
            <p:ph type="title"/>
          </p:nvPr>
        </p:nvSpPr>
        <p:spPr>
          <a:xfrm>
            <a:off x="415492" y="189577"/>
            <a:ext cx="11357841" cy="763401"/>
          </a:xfrm>
          <a:prstGeom prst="rect">
            <a:avLst/>
          </a:prstGeom>
        </p:spPr>
        <p:txBody>
          <a:bodyPr spcFirstLastPara="1" vert="horz" wrap="square" lIns="121868" tIns="121868" rIns="121868" bIns="121868" rtlCol="0" anchor="t" anchorCtr="0">
            <a:normAutofit fontScale="90000"/>
          </a:bodyPr>
          <a:lstStyle/>
          <a:p>
            <a:pPr algn="ctr">
              <a:spcBef>
                <a:spcPts val="0"/>
              </a:spcBef>
              <a:buClr>
                <a:schemeClr val="dk1"/>
              </a:buClr>
            </a:pPr>
            <a:r>
              <a:rPr lang="en"/>
              <a:t>Fluid Flow and Symmetry</a:t>
            </a:r>
            <a:endParaRPr sz="1466"/>
          </a:p>
          <a:p>
            <a:pPr>
              <a:spcBef>
                <a:spcPts val="0"/>
              </a:spcBef>
            </a:pPr>
            <a:endParaRPr/>
          </a:p>
        </p:txBody>
      </p:sp>
      <p:sp>
        <p:nvSpPr>
          <p:cNvPr id="351" name="Google Shape;351;p54"/>
          <p:cNvSpPr txBox="1"/>
          <p:nvPr/>
        </p:nvSpPr>
        <p:spPr>
          <a:xfrm>
            <a:off x="622904" y="1496770"/>
            <a:ext cx="9280383" cy="635903"/>
          </a:xfrm>
          <a:prstGeom prst="rect">
            <a:avLst/>
          </a:prstGeom>
          <a:noFill/>
          <a:ln>
            <a:noFill/>
          </a:ln>
        </p:spPr>
        <p:txBody>
          <a:bodyPr spcFirstLastPara="1" wrap="square" lIns="121868" tIns="121868" rIns="121868" bIns="121868" anchor="t" anchorCtr="0">
            <a:spAutoFit/>
          </a:bodyPr>
          <a:lstStyle/>
          <a:p>
            <a:r>
              <a:rPr lang="en" sz="2533">
                <a:solidFill>
                  <a:schemeClr val="dk1"/>
                </a:solidFill>
                <a:latin typeface="Open Sans"/>
                <a:ea typeface="Open Sans"/>
                <a:cs typeface="Open Sans"/>
                <a:sym typeface="Open Sans"/>
              </a:rPr>
              <a:t>Navier Stokes Equation (Nonlinear PDE)</a:t>
            </a:r>
            <a:endParaRPr sz="1200">
              <a:solidFill>
                <a:schemeClr val="dk1"/>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55" descr="Shape, circle&#10;&#10;Description automatically generated"/>
          <p:cNvPicPr preferRelativeResize="0"/>
          <p:nvPr/>
        </p:nvPicPr>
        <p:blipFill rotWithShape="1">
          <a:blip r:embed="rId3">
            <a:alphaModFix/>
          </a:blip>
          <a:srcRect/>
          <a:stretch/>
        </p:blipFill>
        <p:spPr>
          <a:xfrm>
            <a:off x="9594128" y="1917086"/>
            <a:ext cx="1672591" cy="1672591"/>
          </a:xfrm>
          <a:prstGeom prst="rect">
            <a:avLst/>
          </a:prstGeom>
          <a:noFill/>
          <a:ln>
            <a:noFill/>
          </a:ln>
        </p:spPr>
      </p:pic>
      <p:pic>
        <p:nvPicPr>
          <p:cNvPr id="358" name="Google Shape;358;p55" descr="Shape, circle&#10;&#10;Description automatically generated"/>
          <p:cNvPicPr preferRelativeResize="0"/>
          <p:nvPr/>
        </p:nvPicPr>
        <p:blipFill rotWithShape="1">
          <a:blip r:embed="rId3">
            <a:alphaModFix/>
          </a:blip>
          <a:srcRect/>
          <a:stretch/>
        </p:blipFill>
        <p:spPr>
          <a:xfrm>
            <a:off x="7310546" y="1950394"/>
            <a:ext cx="1672591" cy="1672591"/>
          </a:xfrm>
          <a:prstGeom prst="rect">
            <a:avLst/>
          </a:prstGeom>
          <a:noFill/>
          <a:ln>
            <a:noFill/>
          </a:ln>
        </p:spPr>
      </p:pic>
      <p:pic>
        <p:nvPicPr>
          <p:cNvPr id="359" name="Google Shape;359;p55" descr="Shape, circle&#10;&#10;Description automatically generated"/>
          <p:cNvPicPr preferRelativeResize="0"/>
          <p:nvPr/>
        </p:nvPicPr>
        <p:blipFill rotWithShape="1">
          <a:blip r:embed="rId3">
            <a:alphaModFix/>
          </a:blip>
          <a:srcRect/>
          <a:stretch/>
        </p:blipFill>
        <p:spPr>
          <a:xfrm>
            <a:off x="999942" y="1965215"/>
            <a:ext cx="1672591" cy="1672591"/>
          </a:xfrm>
          <a:prstGeom prst="rect">
            <a:avLst/>
          </a:prstGeom>
          <a:noFill/>
          <a:ln>
            <a:noFill/>
          </a:ln>
        </p:spPr>
      </p:pic>
      <p:pic>
        <p:nvPicPr>
          <p:cNvPr id="360" name="Google Shape;360;p55" descr="Shape, circle&#10;&#10;Description automatically generated"/>
          <p:cNvPicPr preferRelativeResize="0"/>
          <p:nvPr/>
        </p:nvPicPr>
        <p:blipFill rotWithShape="1">
          <a:blip r:embed="rId3">
            <a:alphaModFix/>
          </a:blip>
          <a:srcRect/>
          <a:stretch/>
        </p:blipFill>
        <p:spPr>
          <a:xfrm>
            <a:off x="3535112" y="1954501"/>
            <a:ext cx="1672591" cy="1672591"/>
          </a:xfrm>
          <a:prstGeom prst="rect">
            <a:avLst/>
          </a:prstGeom>
          <a:noFill/>
          <a:ln>
            <a:noFill/>
          </a:ln>
        </p:spPr>
      </p:pic>
      <p:sp>
        <p:nvSpPr>
          <p:cNvPr id="361" name="Google Shape;361;p55"/>
          <p:cNvSpPr txBox="1"/>
          <p:nvPr/>
        </p:nvSpPr>
        <p:spPr>
          <a:xfrm>
            <a:off x="2640230" y="122520"/>
            <a:ext cx="6908201" cy="317843"/>
          </a:xfrm>
          <a:prstGeom prst="rect">
            <a:avLst/>
          </a:prstGeom>
          <a:noFill/>
          <a:ln>
            <a:noFill/>
          </a:ln>
        </p:spPr>
        <p:txBody>
          <a:bodyPr spcFirstLastPara="1" wrap="square" lIns="91410" tIns="45688" rIns="91410" bIns="45688" anchor="t" anchorCtr="0">
            <a:spAutoFit/>
          </a:bodyPr>
          <a:lstStyle/>
          <a:p>
            <a:endParaRPr sz="1466"/>
          </a:p>
        </p:txBody>
      </p:sp>
      <p:sp>
        <p:nvSpPr>
          <p:cNvPr id="362" name="Google Shape;362;p55"/>
          <p:cNvSpPr txBox="1"/>
          <p:nvPr/>
        </p:nvSpPr>
        <p:spPr>
          <a:xfrm>
            <a:off x="219609" y="981871"/>
            <a:ext cx="11877306" cy="420500"/>
          </a:xfrm>
          <a:prstGeom prst="rect">
            <a:avLst/>
          </a:prstGeom>
          <a:noFill/>
          <a:ln>
            <a:noFill/>
          </a:ln>
        </p:spPr>
        <p:txBody>
          <a:bodyPr spcFirstLastPara="1" wrap="square" lIns="91410" tIns="45688" rIns="91410" bIns="45688" anchor="t" anchorCtr="0">
            <a:spAutoFit/>
          </a:bodyPr>
          <a:lstStyle/>
          <a:p>
            <a:pPr algn="ctr"/>
            <a:r>
              <a:rPr lang="en" sz="2133" i="1">
                <a:solidFill>
                  <a:schemeClr val="dk1"/>
                </a:solidFill>
                <a:latin typeface="Open Sans"/>
                <a:ea typeface="Open Sans"/>
                <a:cs typeface="Open Sans"/>
                <a:sym typeface="Open Sans"/>
              </a:rPr>
              <a:t>independence</a:t>
            </a:r>
            <a:r>
              <a:rPr lang="en" sz="2133">
                <a:solidFill>
                  <a:schemeClr val="dk1"/>
                </a:solidFill>
                <a:latin typeface="Open Sans"/>
                <a:ea typeface="Open Sans"/>
                <a:cs typeface="Open Sans"/>
                <a:sym typeface="Open Sans"/>
              </a:rPr>
              <a:t> of physics from </a:t>
            </a:r>
            <a:r>
              <a:rPr lang="en" sz="2133" i="1">
                <a:solidFill>
                  <a:schemeClr val="dk1"/>
                </a:solidFill>
                <a:latin typeface="Open Sans"/>
                <a:ea typeface="Open Sans"/>
                <a:cs typeface="Open Sans"/>
                <a:sym typeface="Open Sans"/>
              </a:rPr>
              <a:t>arbitrary choice</a:t>
            </a:r>
            <a:r>
              <a:rPr lang="en" sz="2133">
                <a:solidFill>
                  <a:schemeClr val="dk1"/>
                </a:solidFill>
                <a:latin typeface="Open Sans"/>
                <a:ea typeface="Open Sans"/>
                <a:cs typeface="Open Sans"/>
                <a:sym typeface="Open Sans"/>
              </a:rPr>
              <a:t> of coordinate system 🠆 Galilean invariance</a:t>
            </a:r>
            <a:endParaRPr sz="800">
              <a:latin typeface="Open Sans"/>
              <a:ea typeface="Open Sans"/>
              <a:cs typeface="Open Sans"/>
              <a:sym typeface="Open Sans"/>
            </a:endParaRPr>
          </a:p>
        </p:txBody>
      </p:sp>
      <p:cxnSp>
        <p:nvCxnSpPr>
          <p:cNvPr id="363" name="Google Shape;363;p55"/>
          <p:cNvCxnSpPr/>
          <p:nvPr/>
        </p:nvCxnSpPr>
        <p:spPr>
          <a:xfrm>
            <a:off x="1846792" y="1890007"/>
            <a:ext cx="0" cy="1906044"/>
          </a:xfrm>
          <a:prstGeom prst="straightConnector1">
            <a:avLst/>
          </a:prstGeom>
          <a:noFill/>
          <a:ln w="19050" cap="flat" cmpd="sng">
            <a:solidFill>
              <a:schemeClr val="dk1"/>
            </a:solidFill>
            <a:prstDash val="solid"/>
            <a:miter lim="800000"/>
            <a:headEnd type="none" w="sm" len="sm"/>
            <a:tailEnd type="none" w="sm" len="sm"/>
          </a:ln>
        </p:spPr>
      </p:cxnSp>
      <p:cxnSp>
        <p:nvCxnSpPr>
          <p:cNvPr id="364" name="Google Shape;364;p55"/>
          <p:cNvCxnSpPr/>
          <p:nvPr/>
        </p:nvCxnSpPr>
        <p:spPr>
          <a:xfrm>
            <a:off x="837981" y="2753381"/>
            <a:ext cx="1971449" cy="0"/>
          </a:xfrm>
          <a:prstGeom prst="straightConnector1">
            <a:avLst/>
          </a:prstGeom>
          <a:noFill/>
          <a:ln w="19050" cap="flat" cmpd="sng">
            <a:solidFill>
              <a:schemeClr val="dk1"/>
            </a:solidFill>
            <a:prstDash val="solid"/>
            <a:miter lim="800000"/>
            <a:headEnd type="none" w="sm" len="sm"/>
            <a:tailEnd type="none" w="sm" len="sm"/>
          </a:ln>
        </p:spPr>
      </p:cxnSp>
      <p:cxnSp>
        <p:nvCxnSpPr>
          <p:cNvPr id="365" name="Google Shape;365;p55"/>
          <p:cNvCxnSpPr/>
          <p:nvPr/>
        </p:nvCxnSpPr>
        <p:spPr>
          <a:xfrm>
            <a:off x="4563877" y="1885868"/>
            <a:ext cx="0" cy="1906044"/>
          </a:xfrm>
          <a:prstGeom prst="straightConnector1">
            <a:avLst/>
          </a:prstGeom>
          <a:noFill/>
          <a:ln w="19050" cap="flat" cmpd="sng">
            <a:solidFill>
              <a:schemeClr val="dk1"/>
            </a:solidFill>
            <a:prstDash val="solid"/>
            <a:miter lim="800000"/>
            <a:headEnd type="none" w="sm" len="sm"/>
            <a:tailEnd type="none" w="sm" len="sm"/>
          </a:ln>
        </p:spPr>
      </p:cxnSp>
      <p:cxnSp>
        <p:nvCxnSpPr>
          <p:cNvPr id="366" name="Google Shape;366;p55"/>
          <p:cNvCxnSpPr/>
          <p:nvPr/>
        </p:nvCxnSpPr>
        <p:spPr>
          <a:xfrm>
            <a:off x="3388863" y="2389119"/>
            <a:ext cx="1971449" cy="0"/>
          </a:xfrm>
          <a:prstGeom prst="straightConnector1">
            <a:avLst/>
          </a:prstGeom>
          <a:noFill/>
          <a:ln w="19050" cap="flat" cmpd="sng">
            <a:solidFill>
              <a:schemeClr val="dk1"/>
            </a:solidFill>
            <a:prstDash val="solid"/>
            <a:miter lim="800000"/>
            <a:headEnd type="none" w="sm" len="sm"/>
            <a:tailEnd type="none" w="sm" len="sm"/>
          </a:ln>
        </p:spPr>
      </p:cxnSp>
      <p:sp>
        <p:nvSpPr>
          <p:cNvPr id="367" name="Google Shape;367;p55"/>
          <p:cNvSpPr txBox="1"/>
          <p:nvPr/>
        </p:nvSpPr>
        <p:spPr>
          <a:xfrm>
            <a:off x="2488586" y="3593058"/>
            <a:ext cx="1414032" cy="379398"/>
          </a:xfrm>
          <a:prstGeom prst="rect">
            <a:avLst/>
          </a:prstGeom>
          <a:noFill/>
          <a:ln>
            <a:noFill/>
          </a:ln>
        </p:spPr>
        <p:txBody>
          <a:bodyPr spcFirstLastPara="1" wrap="square" lIns="91410" tIns="45688" rIns="91410" bIns="45688" anchor="t" anchorCtr="0">
            <a:spAutoFit/>
          </a:bodyPr>
          <a:lstStyle/>
          <a:p>
            <a:r>
              <a:rPr lang="en" sz="1866">
                <a:solidFill>
                  <a:schemeClr val="dk1"/>
                </a:solidFill>
                <a:latin typeface="Calibri"/>
                <a:ea typeface="Calibri"/>
                <a:cs typeface="Calibri"/>
                <a:sym typeface="Calibri"/>
              </a:rPr>
              <a:t>Translation</a:t>
            </a:r>
            <a:endParaRPr sz="1466"/>
          </a:p>
        </p:txBody>
      </p:sp>
      <p:sp>
        <p:nvSpPr>
          <p:cNvPr id="368" name="Google Shape;368;p55"/>
          <p:cNvSpPr/>
          <p:nvPr/>
        </p:nvSpPr>
        <p:spPr>
          <a:xfrm>
            <a:off x="7579401" y="6253704"/>
            <a:ext cx="482274" cy="73581"/>
          </a:xfrm>
          <a:prstGeom prst="rightArrow">
            <a:avLst>
              <a:gd name="adj1" fmla="val 50000"/>
              <a:gd name="adj2" fmla="val 50000"/>
            </a:avLst>
          </a:prstGeom>
          <a:solidFill>
            <a:srgbClr val="48C1BF"/>
          </a:solidFill>
          <a:ln w="12700" cap="flat" cmpd="sng">
            <a:solidFill>
              <a:srgbClr val="31538F"/>
            </a:solidFill>
            <a:prstDash val="solid"/>
            <a:miter lim="800000"/>
            <a:headEnd type="none" w="sm" len="sm"/>
            <a:tailEnd type="none" w="sm" len="sm"/>
          </a:ln>
        </p:spPr>
        <p:txBody>
          <a:bodyPr spcFirstLastPara="1" wrap="square" lIns="91410" tIns="45688" rIns="91410" bIns="45688" anchor="ctr" anchorCtr="0">
            <a:noAutofit/>
          </a:bodyPr>
          <a:lstStyle/>
          <a:p>
            <a:pPr algn="ctr"/>
            <a:endParaRPr sz="1866">
              <a:solidFill>
                <a:schemeClr val="lt1"/>
              </a:solidFill>
              <a:latin typeface="Calibri"/>
              <a:ea typeface="Calibri"/>
              <a:cs typeface="Calibri"/>
              <a:sym typeface="Calibri"/>
            </a:endParaRPr>
          </a:p>
        </p:txBody>
      </p:sp>
      <p:cxnSp>
        <p:nvCxnSpPr>
          <p:cNvPr id="369" name="Google Shape;369;p55"/>
          <p:cNvCxnSpPr/>
          <p:nvPr/>
        </p:nvCxnSpPr>
        <p:spPr>
          <a:xfrm>
            <a:off x="460806" y="4226198"/>
            <a:ext cx="11340193" cy="0"/>
          </a:xfrm>
          <a:prstGeom prst="straightConnector1">
            <a:avLst/>
          </a:prstGeom>
          <a:noFill/>
          <a:ln w="19050" cap="flat" cmpd="sng">
            <a:solidFill>
              <a:schemeClr val="dk1"/>
            </a:solidFill>
            <a:prstDash val="solid"/>
            <a:miter lim="800000"/>
            <a:headEnd type="none" w="sm" len="sm"/>
            <a:tailEnd type="none" w="sm" len="sm"/>
          </a:ln>
        </p:spPr>
      </p:cxnSp>
      <p:sp>
        <p:nvSpPr>
          <p:cNvPr id="370" name="Google Shape;370;p55"/>
          <p:cNvSpPr txBox="1"/>
          <p:nvPr/>
        </p:nvSpPr>
        <p:spPr>
          <a:xfrm>
            <a:off x="8764854" y="3593058"/>
            <a:ext cx="1467618" cy="379398"/>
          </a:xfrm>
          <a:prstGeom prst="rect">
            <a:avLst/>
          </a:prstGeom>
          <a:noFill/>
          <a:ln>
            <a:noFill/>
          </a:ln>
        </p:spPr>
        <p:txBody>
          <a:bodyPr spcFirstLastPara="1" wrap="square" lIns="91410" tIns="45688" rIns="91410" bIns="45688" anchor="t" anchorCtr="0">
            <a:spAutoFit/>
          </a:bodyPr>
          <a:lstStyle/>
          <a:p>
            <a:r>
              <a:rPr lang="en" sz="1866">
                <a:solidFill>
                  <a:schemeClr val="dk1"/>
                </a:solidFill>
                <a:latin typeface="Calibri"/>
                <a:ea typeface="Calibri"/>
                <a:cs typeface="Calibri"/>
                <a:sym typeface="Calibri"/>
              </a:rPr>
              <a:t>Rotation</a:t>
            </a:r>
            <a:endParaRPr sz="1466"/>
          </a:p>
        </p:txBody>
      </p:sp>
      <p:sp>
        <p:nvSpPr>
          <p:cNvPr id="371" name="Google Shape;371;p55"/>
          <p:cNvSpPr/>
          <p:nvPr/>
        </p:nvSpPr>
        <p:spPr>
          <a:xfrm>
            <a:off x="3024121" y="2683978"/>
            <a:ext cx="190042" cy="189749"/>
          </a:xfrm>
          <a:prstGeom prst="rightArrow">
            <a:avLst>
              <a:gd name="adj1" fmla="val 50000"/>
              <a:gd name="adj2" fmla="val 50000"/>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10" tIns="45688" rIns="91410" bIns="45688" anchor="ctr" anchorCtr="0">
            <a:noAutofit/>
          </a:bodyPr>
          <a:lstStyle/>
          <a:p>
            <a:pPr algn="ctr"/>
            <a:endParaRPr sz="1866">
              <a:solidFill>
                <a:schemeClr val="lt1"/>
              </a:solidFill>
              <a:latin typeface="Calibri"/>
              <a:ea typeface="Calibri"/>
              <a:cs typeface="Calibri"/>
              <a:sym typeface="Calibri"/>
            </a:endParaRPr>
          </a:p>
        </p:txBody>
      </p:sp>
      <p:cxnSp>
        <p:nvCxnSpPr>
          <p:cNvPr id="372" name="Google Shape;372;p55"/>
          <p:cNvCxnSpPr/>
          <p:nvPr/>
        </p:nvCxnSpPr>
        <p:spPr>
          <a:xfrm>
            <a:off x="8175509" y="1921948"/>
            <a:ext cx="0" cy="1906044"/>
          </a:xfrm>
          <a:prstGeom prst="straightConnector1">
            <a:avLst/>
          </a:prstGeom>
          <a:noFill/>
          <a:ln w="19050" cap="flat" cmpd="sng">
            <a:solidFill>
              <a:schemeClr val="dk1"/>
            </a:solidFill>
            <a:prstDash val="solid"/>
            <a:miter lim="800000"/>
            <a:headEnd type="none" w="sm" len="sm"/>
            <a:tailEnd type="none" w="sm" len="sm"/>
          </a:ln>
        </p:spPr>
      </p:cxnSp>
      <p:cxnSp>
        <p:nvCxnSpPr>
          <p:cNvPr id="373" name="Google Shape;373;p55"/>
          <p:cNvCxnSpPr/>
          <p:nvPr/>
        </p:nvCxnSpPr>
        <p:spPr>
          <a:xfrm>
            <a:off x="7166698" y="2785322"/>
            <a:ext cx="1971449" cy="0"/>
          </a:xfrm>
          <a:prstGeom prst="straightConnector1">
            <a:avLst/>
          </a:prstGeom>
          <a:noFill/>
          <a:ln w="19050" cap="flat" cmpd="sng">
            <a:solidFill>
              <a:schemeClr val="dk1"/>
            </a:solidFill>
            <a:prstDash val="solid"/>
            <a:miter lim="800000"/>
            <a:headEnd type="none" w="sm" len="sm"/>
            <a:tailEnd type="none" w="sm" len="sm"/>
          </a:ln>
        </p:spPr>
      </p:cxnSp>
      <p:cxnSp>
        <p:nvCxnSpPr>
          <p:cNvPr id="374" name="Google Shape;374;p55"/>
          <p:cNvCxnSpPr/>
          <p:nvPr/>
        </p:nvCxnSpPr>
        <p:spPr>
          <a:xfrm flipH="1">
            <a:off x="9843400" y="1935713"/>
            <a:ext cx="1006500" cy="1657347"/>
          </a:xfrm>
          <a:prstGeom prst="straightConnector1">
            <a:avLst/>
          </a:prstGeom>
          <a:noFill/>
          <a:ln w="19050" cap="flat" cmpd="sng">
            <a:solidFill>
              <a:schemeClr val="dk1"/>
            </a:solidFill>
            <a:prstDash val="solid"/>
            <a:miter lim="800000"/>
            <a:headEnd type="none" w="sm" len="sm"/>
            <a:tailEnd type="none" w="sm" len="sm"/>
          </a:ln>
        </p:spPr>
      </p:cxnSp>
      <p:cxnSp>
        <p:nvCxnSpPr>
          <p:cNvPr id="375" name="Google Shape;375;p55"/>
          <p:cNvCxnSpPr/>
          <p:nvPr/>
        </p:nvCxnSpPr>
        <p:spPr>
          <a:xfrm>
            <a:off x="9425830" y="2208692"/>
            <a:ext cx="1925013" cy="1079491"/>
          </a:xfrm>
          <a:prstGeom prst="straightConnector1">
            <a:avLst/>
          </a:prstGeom>
          <a:noFill/>
          <a:ln w="19050" cap="flat" cmpd="sng">
            <a:solidFill>
              <a:schemeClr val="dk1"/>
            </a:solidFill>
            <a:prstDash val="solid"/>
            <a:miter lim="800000"/>
            <a:headEnd type="none" w="sm" len="sm"/>
            <a:tailEnd type="none" w="sm" len="sm"/>
          </a:ln>
        </p:spPr>
      </p:cxnSp>
      <p:sp>
        <p:nvSpPr>
          <p:cNvPr id="376" name="Google Shape;376;p55"/>
          <p:cNvSpPr/>
          <p:nvPr/>
        </p:nvSpPr>
        <p:spPr>
          <a:xfrm>
            <a:off x="9224288" y="2659600"/>
            <a:ext cx="190042" cy="189749"/>
          </a:xfrm>
          <a:prstGeom prst="rightArrow">
            <a:avLst>
              <a:gd name="adj1" fmla="val 50000"/>
              <a:gd name="adj2" fmla="val 50000"/>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10" tIns="45688" rIns="91410" bIns="45688" anchor="ctr" anchorCtr="0">
            <a:noAutofit/>
          </a:bodyPr>
          <a:lstStyle/>
          <a:p>
            <a:pPr algn="ctr"/>
            <a:endParaRPr sz="1866">
              <a:solidFill>
                <a:schemeClr val="lt1"/>
              </a:solidFill>
              <a:latin typeface="Calibri"/>
              <a:ea typeface="Calibri"/>
              <a:cs typeface="Calibri"/>
              <a:sym typeface="Calibri"/>
            </a:endParaRPr>
          </a:p>
        </p:txBody>
      </p:sp>
      <p:sp>
        <p:nvSpPr>
          <p:cNvPr id="377" name="Google Shape;377;p55"/>
          <p:cNvSpPr txBox="1"/>
          <p:nvPr/>
        </p:nvSpPr>
        <p:spPr>
          <a:xfrm>
            <a:off x="5310952" y="6100655"/>
            <a:ext cx="2116249" cy="379398"/>
          </a:xfrm>
          <a:prstGeom prst="rect">
            <a:avLst/>
          </a:prstGeom>
          <a:noFill/>
          <a:ln>
            <a:noFill/>
          </a:ln>
        </p:spPr>
        <p:txBody>
          <a:bodyPr spcFirstLastPara="1" wrap="square" lIns="91410" tIns="45688" rIns="91410" bIns="45688" anchor="t" anchorCtr="0">
            <a:spAutoFit/>
          </a:bodyPr>
          <a:lstStyle/>
          <a:p>
            <a:r>
              <a:rPr lang="en" sz="1866">
                <a:solidFill>
                  <a:schemeClr val="dk1"/>
                </a:solidFill>
                <a:latin typeface="Calibri"/>
                <a:ea typeface="Calibri"/>
                <a:cs typeface="Calibri"/>
                <a:sym typeface="Calibri"/>
              </a:rPr>
              <a:t>Uniform Motion</a:t>
            </a:r>
            <a:endParaRPr sz="1466"/>
          </a:p>
        </p:txBody>
      </p:sp>
      <p:sp>
        <p:nvSpPr>
          <p:cNvPr id="378" name="Google Shape;378;p55"/>
          <p:cNvSpPr/>
          <p:nvPr/>
        </p:nvSpPr>
        <p:spPr>
          <a:xfrm>
            <a:off x="6083301" y="5203995"/>
            <a:ext cx="189951" cy="172355"/>
          </a:xfrm>
          <a:prstGeom prst="rightArrow">
            <a:avLst>
              <a:gd name="adj1" fmla="val 50000"/>
              <a:gd name="adj2" fmla="val 50000"/>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10" tIns="45688" rIns="91410" bIns="45688" anchor="ctr" anchorCtr="0">
            <a:noAutofit/>
          </a:bodyPr>
          <a:lstStyle/>
          <a:p>
            <a:pPr algn="ctr"/>
            <a:endParaRPr sz="1866">
              <a:solidFill>
                <a:schemeClr val="lt1"/>
              </a:solidFill>
              <a:latin typeface="Calibri"/>
              <a:ea typeface="Calibri"/>
              <a:cs typeface="Calibri"/>
              <a:sym typeface="Calibri"/>
            </a:endParaRPr>
          </a:p>
        </p:txBody>
      </p:sp>
      <p:pic>
        <p:nvPicPr>
          <p:cNvPr id="379" name="Google Shape;379;p55" descr="Shape, background pattern&#10;&#10;Description automatically generated"/>
          <p:cNvPicPr preferRelativeResize="0"/>
          <p:nvPr/>
        </p:nvPicPr>
        <p:blipFill rotWithShape="1">
          <a:blip r:embed="rId4">
            <a:alphaModFix/>
          </a:blip>
          <a:srcRect/>
          <a:stretch/>
        </p:blipFill>
        <p:spPr>
          <a:xfrm>
            <a:off x="6979764" y="4460073"/>
            <a:ext cx="1672588" cy="1672588"/>
          </a:xfrm>
          <a:prstGeom prst="rect">
            <a:avLst/>
          </a:prstGeom>
          <a:noFill/>
          <a:ln>
            <a:noFill/>
          </a:ln>
        </p:spPr>
      </p:pic>
      <p:pic>
        <p:nvPicPr>
          <p:cNvPr id="380" name="Google Shape;380;p55" descr="Shape, circle&#10;&#10;Description automatically generated"/>
          <p:cNvPicPr preferRelativeResize="0"/>
          <p:nvPr/>
        </p:nvPicPr>
        <p:blipFill rotWithShape="1">
          <a:blip r:embed="rId3">
            <a:alphaModFix/>
          </a:blip>
          <a:srcRect/>
          <a:stretch/>
        </p:blipFill>
        <p:spPr>
          <a:xfrm>
            <a:off x="3755960" y="4429347"/>
            <a:ext cx="1672590" cy="1672590"/>
          </a:xfrm>
          <a:prstGeom prst="rect">
            <a:avLst/>
          </a:prstGeom>
          <a:noFill/>
          <a:ln>
            <a:noFill/>
          </a:ln>
        </p:spPr>
      </p:pic>
      <p:sp>
        <p:nvSpPr>
          <p:cNvPr id="381" name="Google Shape;381;p55"/>
          <p:cNvSpPr txBox="1"/>
          <p:nvPr/>
        </p:nvSpPr>
        <p:spPr>
          <a:xfrm>
            <a:off x="9538373" y="6057467"/>
            <a:ext cx="2465758" cy="666528"/>
          </a:xfrm>
          <a:prstGeom prst="rect">
            <a:avLst/>
          </a:prstGeom>
          <a:noFill/>
          <a:ln w="28575" cap="flat" cmpd="sng">
            <a:solidFill>
              <a:srgbClr val="000000"/>
            </a:solidFill>
            <a:prstDash val="solid"/>
            <a:round/>
            <a:headEnd type="none" w="sm" len="sm"/>
            <a:tailEnd type="none" w="sm" len="sm"/>
          </a:ln>
        </p:spPr>
        <p:txBody>
          <a:bodyPr spcFirstLastPara="1" wrap="square" lIns="91410" tIns="45688" rIns="91410" bIns="45688" anchor="t" anchorCtr="0">
            <a:spAutoFit/>
          </a:bodyPr>
          <a:lstStyle/>
          <a:p>
            <a:r>
              <a:rPr lang="en" sz="1866">
                <a:solidFill>
                  <a:schemeClr val="dk1"/>
                </a:solidFill>
                <a:latin typeface="Calibri"/>
                <a:ea typeface="Calibri"/>
                <a:cs typeface="Calibri"/>
                <a:sym typeface="Calibri"/>
              </a:rPr>
              <a:t>To a NN, these data all look very different</a:t>
            </a:r>
            <a:endParaRPr sz="1466"/>
          </a:p>
        </p:txBody>
      </p:sp>
      <p:sp>
        <p:nvSpPr>
          <p:cNvPr id="382" name="Google Shape;382;p55"/>
          <p:cNvSpPr txBox="1">
            <a:spLocks noGrp="1"/>
          </p:cNvSpPr>
          <p:nvPr>
            <p:ph type="title"/>
          </p:nvPr>
        </p:nvSpPr>
        <p:spPr>
          <a:xfrm>
            <a:off x="219609" y="122528"/>
            <a:ext cx="11357841" cy="763401"/>
          </a:xfrm>
          <a:prstGeom prst="rect">
            <a:avLst/>
          </a:prstGeom>
        </p:spPr>
        <p:txBody>
          <a:bodyPr spcFirstLastPara="1" vert="horz" wrap="square" lIns="121868" tIns="121868" rIns="121868" bIns="121868" rtlCol="0" anchor="t" anchorCtr="0">
            <a:normAutofit fontScale="90000"/>
          </a:bodyPr>
          <a:lstStyle/>
          <a:p>
            <a:pPr algn="ctr">
              <a:spcBef>
                <a:spcPts val="0"/>
              </a:spcBef>
              <a:buClr>
                <a:schemeClr val="dk1"/>
              </a:buClr>
            </a:pPr>
            <a:r>
              <a:rPr lang="en"/>
              <a:t>Symmetry: Galilean Invariance</a:t>
            </a:r>
            <a:endParaRPr sz="1466"/>
          </a:p>
          <a:p>
            <a:pPr>
              <a:spcBef>
                <a:spcPts val="0"/>
              </a:spcBef>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pic>
        <p:nvPicPr>
          <p:cNvPr id="388" name="Google Shape;388;p56" descr="A picture containing photo, light, bird, table&#10;&#10;Description automatically generated"/>
          <p:cNvPicPr preferRelativeResize="0"/>
          <p:nvPr/>
        </p:nvPicPr>
        <p:blipFill rotWithShape="1">
          <a:blip r:embed="rId3">
            <a:alphaModFix/>
          </a:blip>
          <a:srcRect/>
          <a:stretch/>
        </p:blipFill>
        <p:spPr>
          <a:xfrm>
            <a:off x="5745509" y="2933482"/>
            <a:ext cx="2545196" cy="2191833"/>
          </a:xfrm>
          <a:prstGeom prst="rect">
            <a:avLst/>
          </a:prstGeom>
          <a:noFill/>
          <a:ln>
            <a:noFill/>
          </a:ln>
        </p:spPr>
      </p:pic>
      <p:pic>
        <p:nvPicPr>
          <p:cNvPr id="389" name="Google Shape;389;p56" descr="Shape, circle&#10;&#10;Description automatically generated"/>
          <p:cNvPicPr preferRelativeResize="0"/>
          <p:nvPr/>
        </p:nvPicPr>
        <p:blipFill rotWithShape="1">
          <a:blip r:embed="rId4">
            <a:alphaModFix/>
          </a:blip>
          <a:srcRect/>
          <a:stretch/>
        </p:blipFill>
        <p:spPr>
          <a:xfrm>
            <a:off x="2286075" y="4195816"/>
            <a:ext cx="1372641" cy="1182071"/>
          </a:xfrm>
          <a:prstGeom prst="rect">
            <a:avLst/>
          </a:prstGeom>
          <a:noFill/>
          <a:ln>
            <a:noFill/>
          </a:ln>
        </p:spPr>
      </p:pic>
      <p:pic>
        <p:nvPicPr>
          <p:cNvPr id="390" name="Google Shape;390;p56" descr="Shape, circle&#10;&#10;Description automatically generated"/>
          <p:cNvPicPr preferRelativeResize="0"/>
          <p:nvPr/>
        </p:nvPicPr>
        <p:blipFill rotWithShape="1">
          <a:blip r:embed="rId4">
            <a:alphaModFix/>
          </a:blip>
          <a:srcRect/>
          <a:stretch/>
        </p:blipFill>
        <p:spPr>
          <a:xfrm>
            <a:off x="2689352" y="4390786"/>
            <a:ext cx="1372641" cy="1182069"/>
          </a:xfrm>
          <a:prstGeom prst="rect">
            <a:avLst/>
          </a:prstGeom>
          <a:noFill/>
          <a:ln>
            <a:noFill/>
          </a:ln>
        </p:spPr>
      </p:pic>
      <p:sp>
        <p:nvSpPr>
          <p:cNvPr id="391" name="Google Shape;391;p56"/>
          <p:cNvSpPr/>
          <p:nvPr/>
        </p:nvSpPr>
        <p:spPr>
          <a:xfrm>
            <a:off x="4677713" y="4873318"/>
            <a:ext cx="622238" cy="104373"/>
          </a:xfrm>
          <a:prstGeom prst="rightArrow">
            <a:avLst>
              <a:gd name="adj1" fmla="val 50000"/>
              <a:gd name="adj2" fmla="val 50000"/>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10" tIns="45688" rIns="91410" bIns="45688" anchor="ctr" anchorCtr="0">
            <a:noAutofit/>
          </a:bodyPr>
          <a:lstStyle/>
          <a:p>
            <a:pPr algn="ctr"/>
            <a:endParaRPr sz="1866">
              <a:solidFill>
                <a:schemeClr val="lt1"/>
              </a:solidFill>
              <a:latin typeface="Calibri"/>
              <a:ea typeface="Calibri"/>
              <a:cs typeface="Calibri"/>
              <a:sym typeface="Calibri"/>
            </a:endParaRPr>
          </a:p>
        </p:txBody>
      </p:sp>
      <p:pic>
        <p:nvPicPr>
          <p:cNvPr id="392" name="Google Shape;392;p56" descr="Shape, circle&#10;&#10;Description automatically generated"/>
          <p:cNvPicPr preferRelativeResize="0"/>
          <p:nvPr/>
        </p:nvPicPr>
        <p:blipFill rotWithShape="1">
          <a:blip r:embed="rId4">
            <a:alphaModFix/>
          </a:blip>
          <a:srcRect/>
          <a:stretch/>
        </p:blipFill>
        <p:spPr>
          <a:xfrm>
            <a:off x="3072745" y="4516504"/>
            <a:ext cx="1372641" cy="1182069"/>
          </a:xfrm>
          <a:prstGeom prst="rect">
            <a:avLst/>
          </a:prstGeom>
          <a:noFill/>
          <a:ln>
            <a:noFill/>
          </a:ln>
        </p:spPr>
      </p:pic>
      <p:cxnSp>
        <p:nvCxnSpPr>
          <p:cNvPr id="393" name="Google Shape;393;p56"/>
          <p:cNvCxnSpPr/>
          <p:nvPr/>
        </p:nvCxnSpPr>
        <p:spPr>
          <a:xfrm>
            <a:off x="1811334" y="5428223"/>
            <a:ext cx="1564393" cy="465479"/>
          </a:xfrm>
          <a:prstGeom prst="straightConnector1">
            <a:avLst/>
          </a:prstGeom>
          <a:noFill/>
          <a:ln w="9525" cap="flat" cmpd="sng">
            <a:solidFill>
              <a:schemeClr val="accent1"/>
            </a:solidFill>
            <a:prstDash val="solid"/>
            <a:miter lim="800000"/>
            <a:headEnd type="triangle" w="med" len="med"/>
            <a:tailEnd type="triangle" w="med" len="med"/>
          </a:ln>
        </p:spPr>
      </p:cxnSp>
      <p:sp>
        <p:nvSpPr>
          <p:cNvPr id="394" name="Google Shape;394;p56"/>
          <p:cNvSpPr txBox="1"/>
          <p:nvPr/>
        </p:nvSpPr>
        <p:spPr>
          <a:xfrm>
            <a:off x="2389709" y="5643339"/>
            <a:ext cx="224741" cy="379398"/>
          </a:xfrm>
          <a:prstGeom prst="rect">
            <a:avLst/>
          </a:prstGeom>
          <a:noFill/>
          <a:ln>
            <a:noFill/>
          </a:ln>
        </p:spPr>
        <p:txBody>
          <a:bodyPr spcFirstLastPara="1" wrap="square" lIns="91410" tIns="45688" rIns="91410" bIns="45688" anchor="t" anchorCtr="0">
            <a:spAutoFit/>
          </a:bodyPr>
          <a:lstStyle/>
          <a:p>
            <a:r>
              <a:rPr lang="en" sz="1866">
                <a:solidFill>
                  <a:schemeClr val="dk1"/>
                </a:solidFill>
                <a:latin typeface="Calibri"/>
                <a:ea typeface="Calibri"/>
                <a:cs typeface="Calibri"/>
                <a:sym typeface="Calibri"/>
              </a:rPr>
              <a:t>t</a:t>
            </a:r>
            <a:endParaRPr sz="1466"/>
          </a:p>
        </p:txBody>
      </p:sp>
      <p:cxnSp>
        <p:nvCxnSpPr>
          <p:cNvPr id="395" name="Google Shape;395;p56"/>
          <p:cNvCxnSpPr/>
          <p:nvPr/>
        </p:nvCxnSpPr>
        <p:spPr>
          <a:xfrm>
            <a:off x="5323402" y="5103037"/>
            <a:ext cx="2550136" cy="929758"/>
          </a:xfrm>
          <a:prstGeom prst="straightConnector1">
            <a:avLst/>
          </a:prstGeom>
          <a:noFill/>
          <a:ln w="9525" cap="flat" cmpd="sng">
            <a:solidFill>
              <a:schemeClr val="accent1"/>
            </a:solidFill>
            <a:prstDash val="solid"/>
            <a:miter lim="800000"/>
            <a:headEnd type="triangle" w="med" len="med"/>
            <a:tailEnd type="triangle" w="med" len="med"/>
          </a:ln>
        </p:spPr>
      </p:cxnSp>
      <p:sp>
        <p:nvSpPr>
          <p:cNvPr id="396" name="Google Shape;396;p56"/>
          <p:cNvSpPr txBox="1"/>
          <p:nvPr/>
        </p:nvSpPr>
        <p:spPr>
          <a:xfrm>
            <a:off x="6285171" y="5557750"/>
            <a:ext cx="224741" cy="379398"/>
          </a:xfrm>
          <a:prstGeom prst="rect">
            <a:avLst/>
          </a:prstGeom>
          <a:noFill/>
          <a:ln>
            <a:noFill/>
          </a:ln>
        </p:spPr>
        <p:txBody>
          <a:bodyPr spcFirstLastPara="1" wrap="square" lIns="91410" tIns="45688" rIns="91410" bIns="45688" anchor="t" anchorCtr="0">
            <a:spAutoFit/>
          </a:bodyPr>
          <a:lstStyle/>
          <a:p>
            <a:r>
              <a:rPr lang="en" sz="1866">
                <a:solidFill>
                  <a:schemeClr val="dk1"/>
                </a:solidFill>
                <a:latin typeface="Calibri"/>
                <a:ea typeface="Calibri"/>
                <a:cs typeface="Calibri"/>
                <a:sym typeface="Calibri"/>
              </a:rPr>
              <a:t>t</a:t>
            </a:r>
            <a:endParaRPr sz="1466"/>
          </a:p>
        </p:txBody>
      </p:sp>
      <p:pic>
        <p:nvPicPr>
          <p:cNvPr id="397" name="Google Shape;397;p56"/>
          <p:cNvPicPr preferRelativeResize="0"/>
          <p:nvPr/>
        </p:nvPicPr>
        <p:blipFill rotWithShape="1">
          <a:blip r:embed="rId5">
            <a:alphaModFix/>
          </a:blip>
          <a:srcRect/>
          <a:stretch/>
        </p:blipFill>
        <p:spPr>
          <a:xfrm>
            <a:off x="3072733" y="6270793"/>
            <a:ext cx="6585888" cy="465479"/>
          </a:xfrm>
          <a:prstGeom prst="rect">
            <a:avLst/>
          </a:prstGeom>
          <a:noFill/>
          <a:ln>
            <a:noFill/>
          </a:ln>
        </p:spPr>
      </p:pic>
      <p:pic>
        <p:nvPicPr>
          <p:cNvPr id="398" name="Google Shape;398;p56" descr="A picture containing photo, light, bird, table&#10;&#10;Description automatically generated"/>
          <p:cNvPicPr preferRelativeResize="0"/>
          <p:nvPr/>
        </p:nvPicPr>
        <p:blipFill rotWithShape="1">
          <a:blip r:embed="rId3">
            <a:alphaModFix/>
          </a:blip>
          <a:srcRect/>
          <a:stretch/>
        </p:blipFill>
        <p:spPr>
          <a:xfrm>
            <a:off x="6906795" y="3351049"/>
            <a:ext cx="2545196" cy="2191833"/>
          </a:xfrm>
          <a:prstGeom prst="rect">
            <a:avLst/>
          </a:prstGeom>
          <a:noFill/>
          <a:ln>
            <a:noFill/>
          </a:ln>
        </p:spPr>
      </p:pic>
      <p:pic>
        <p:nvPicPr>
          <p:cNvPr id="399" name="Google Shape;399;p56" descr="A picture containing photo, light, bird, table&#10;&#10;Description automatically generated"/>
          <p:cNvPicPr preferRelativeResize="0"/>
          <p:nvPr/>
        </p:nvPicPr>
        <p:blipFill rotWithShape="1">
          <a:blip r:embed="rId3">
            <a:alphaModFix/>
          </a:blip>
          <a:srcRect/>
          <a:stretch/>
        </p:blipFill>
        <p:spPr>
          <a:xfrm>
            <a:off x="7873572" y="3673788"/>
            <a:ext cx="2545196" cy="2191833"/>
          </a:xfrm>
          <a:prstGeom prst="rect">
            <a:avLst/>
          </a:prstGeom>
          <a:noFill/>
          <a:ln>
            <a:noFill/>
          </a:ln>
        </p:spPr>
      </p:pic>
      <p:sp>
        <p:nvSpPr>
          <p:cNvPr id="400" name="Google Shape;400;p56"/>
          <p:cNvSpPr/>
          <p:nvPr/>
        </p:nvSpPr>
        <p:spPr>
          <a:xfrm>
            <a:off x="4677713" y="1866941"/>
            <a:ext cx="622238" cy="104373"/>
          </a:xfrm>
          <a:prstGeom prst="rightArrow">
            <a:avLst>
              <a:gd name="adj1" fmla="val 50000"/>
              <a:gd name="adj2" fmla="val 50000"/>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10" tIns="45688" rIns="91410" bIns="45688" anchor="ctr" anchorCtr="0">
            <a:noAutofit/>
          </a:bodyPr>
          <a:lstStyle/>
          <a:p>
            <a:pPr algn="ctr"/>
            <a:endParaRPr sz="1866">
              <a:solidFill>
                <a:schemeClr val="lt1"/>
              </a:solidFill>
              <a:latin typeface="Calibri"/>
              <a:ea typeface="Calibri"/>
              <a:cs typeface="Calibri"/>
              <a:sym typeface="Calibri"/>
            </a:endParaRPr>
          </a:p>
        </p:txBody>
      </p:sp>
      <p:sp>
        <p:nvSpPr>
          <p:cNvPr id="401" name="Google Shape;401;p56"/>
          <p:cNvSpPr txBox="1">
            <a:spLocks noGrp="1"/>
          </p:cNvSpPr>
          <p:nvPr>
            <p:ph type="title"/>
          </p:nvPr>
        </p:nvSpPr>
        <p:spPr>
          <a:xfrm>
            <a:off x="311410" y="152845"/>
            <a:ext cx="9767856" cy="565453"/>
          </a:xfrm>
          <a:prstGeom prst="rect">
            <a:avLst/>
          </a:prstGeom>
        </p:spPr>
        <p:txBody>
          <a:bodyPr spcFirstLastPara="1" vert="horz" wrap="square" lIns="121868" tIns="121868" rIns="121868" bIns="121868" rtlCol="0" anchor="t" anchorCtr="0">
            <a:normAutofit fontScale="90000"/>
          </a:bodyPr>
          <a:lstStyle/>
          <a:p>
            <a:pPr algn="ctr">
              <a:spcBef>
                <a:spcPts val="0"/>
              </a:spcBef>
              <a:buClr>
                <a:schemeClr val="dk1"/>
              </a:buClr>
            </a:pPr>
            <a:r>
              <a:rPr lang="en"/>
              <a:t>Symmetry: Scaling</a:t>
            </a:r>
            <a:endParaRPr sz="1466"/>
          </a:p>
          <a:p>
            <a:pPr>
              <a:spcBef>
                <a:spcPts val="0"/>
              </a:spcBef>
            </a:pPr>
            <a:endParaRPr/>
          </a:p>
        </p:txBody>
      </p:sp>
      <p:pic>
        <p:nvPicPr>
          <p:cNvPr id="402" name="Google Shape;402;p56"/>
          <p:cNvPicPr preferRelativeResize="0"/>
          <p:nvPr/>
        </p:nvPicPr>
        <p:blipFill>
          <a:blip r:embed="rId6">
            <a:alphaModFix/>
          </a:blip>
          <a:stretch>
            <a:fillRect/>
          </a:stretch>
        </p:blipFill>
        <p:spPr>
          <a:xfrm>
            <a:off x="2286071" y="1270478"/>
            <a:ext cx="1768706" cy="1327125"/>
          </a:xfrm>
          <a:prstGeom prst="rect">
            <a:avLst/>
          </a:prstGeom>
          <a:noFill/>
          <a:ln>
            <a:noFill/>
          </a:ln>
        </p:spPr>
      </p:pic>
      <p:pic>
        <p:nvPicPr>
          <p:cNvPr id="403" name="Google Shape;403;p56"/>
          <p:cNvPicPr preferRelativeResize="0"/>
          <p:nvPr/>
        </p:nvPicPr>
        <p:blipFill>
          <a:blip r:embed="rId7">
            <a:alphaModFix/>
          </a:blip>
          <a:stretch>
            <a:fillRect/>
          </a:stretch>
        </p:blipFill>
        <p:spPr>
          <a:xfrm>
            <a:off x="5993239" y="1047189"/>
            <a:ext cx="2970759" cy="167106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B726DB-22B4-81A2-441B-3D7D0D72435C}"/>
              </a:ext>
            </a:extLst>
          </p:cNvPr>
          <p:cNvSpPr>
            <a:spLocks noGrp="1"/>
          </p:cNvSpPr>
          <p:nvPr>
            <p:ph type="body" idx="1"/>
          </p:nvPr>
        </p:nvSpPr>
        <p:spPr>
          <a:xfrm>
            <a:off x="684212" y="1066800"/>
            <a:ext cx="10403290" cy="4420000"/>
          </a:xfrm>
        </p:spPr>
        <p:txBody>
          <a:bodyPr/>
          <a:lstStyle/>
          <a:p>
            <a:r>
              <a:rPr lang="en-US" dirty="0"/>
              <a:t>How do we design model classes which incorporate these symmetries? </a:t>
            </a:r>
          </a:p>
          <a:p>
            <a:r>
              <a:rPr lang="en-US" dirty="0"/>
              <a:t>CNNs and GNNs incorporate translation and permutation symmetries, can we generalize this? </a:t>
            </a:r>
          </a:p>
        </p:txBody>
      </p:sp>
      <p:sp>
        <p:nvSpPr>
          <p:cNvPr id="4" name="Google Shape;825;p118">
            <a:extLst>
              <a:ext uri="{FF2B5EF4-FFF2-40B4-BE49-F238E27FC236}">
                <a16:creationId xmlns:a16="http://schemas.microsoft.com/office/drawing/2014/main" id="{A3582BB6-7F9C-6A2C-00B3-5C1EBA2F043A}"/>
              </a:ext>
            </a:extLst>
          </p:cNvPr>
          <p:cNvSpPr txBox="1">
            <a:spLocks noGrp="1"/>
          </p:cNvSpPr>
          <p:nvPr>
            <p:ph type="title"/>
          </p:nvPr>
        </p:nvSpPr>
        <p:spPr>
          <a:xfrm>
            <a:off x="837981" y="365930"/>
            <a:ext cx="10512862" cy="1036530"/>
          </a:xfrm>
          <a:prstGeom prst="rect">
            <a:avLst/>
          </a:prstGeom>
        </p:spPr>
        <p:txBody>
          <a:bodyPr spcFirstLastPara="1" vert="horz" wrap="square" lIns="43655" tIns="43655" rIns="43655" bIns="43655" rtlCol="0" anchor="t" anchorCtr="0">
            <a:normAutofit/>
          </a:bodyPr>
          <a:lstStyle/>
          <a:p>
            <a:r>
              <a:rPr lang="en" sz="3732" b="1" dirty="0">
                <a:latin typeface="Open Sans"/>
                <a:ea typeface="Open Sans"/>
                <a:cs typeface="Open Sans"/>
                <a:sym typeface="Open Sans"/>
              </a:rPr>
              <a:t>Symmetric Model Class</a:t>
            </a:r>
            <a:endParaRPr sz="3732" b="1"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15978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grpSp>
        <p:nvGrpSpPr>
          <p:cNvPr id="295" name="Google Shape;295;p49"/>
          <p:cNvGrpSpPr/>
          <p:nvPr/>
        </p:nvGrpSpPr>
        <p:grpSpPr>
          <a:xfrm>
            <a:off x="837981" y="1508626"/>
            <a:ext cx="3447153" cy="1004802"/>
            <a:chOff x="838200" y="1203325"/>
            <a:chExt cx="3448050" cy="1005064"/>
          </a:xfrm>
        </p:grpSpPr>
        <p:pic>
          <p:nvPicPr>
            <p:cNvPr id="296" name="Google Shape;296;p49"/>
            <p:cNvPicPr preferRelativeResize="0"/>
            <p:nvPr/>
          </p:nvPicPr>
          <p:blipFill rotWithShape="1">
            <a:blip r:embed="rId3">
              <a:alphaModFix/>
            </a:blip>
            <a:srcRect/>
            <a:stretch/>
          </p:blipFill>
          <p:spPr>
            <a:xfrm>
              <a:off x="838200" y="1203325"/>
              <a:ext cx="3219450" cy="590550"/>
            </a:xfrm>
            <a:prstGeom prst="rect">
              <a:avLst/>
            </a:prstGeom>
            <a:noFill/>
            <a:ln>
              <a:noFill/>
            </a:ln>
          </p:spPr>
        </p:pic>
        <p:pic>
          <p:nvPicPr>
            <p:cNvPr id="297" name="Google Shape;297;p49"/>
            <p:cNvPicPr preferRelativeResize="0"/>
            <p:nvPr/>
          </p:nvPicPr>
          <p:blipFill rotWithShape="1">
            <a:blip r:embed="rId4">
              <a:alphaModFix/>
            </a:blip>
            <a:srcRect/>
            <a:stretch/>
          </p:blipFill>
          <p:spPr>
            <a:xfrm>
              <a:off x="2447925" y="1779764"/>
              <a:ext cx="1838325" cy="428625"/>
            </a:xfrm>
            <a:prstGeom prst="rect">
              <a:avLst/>
            </a:prstGeom>
            <a:noFill/>
            <a:ln>
              <a:noFill/>
            </a:ln>
          </p:spPr>
        </p:pic>
      </p:grpSp>
      <p:pic>
        <p:nvPicPr>
          <p:cNvPr id="298" name="Google Shape;298;p49"/>
          <p:cNvPicPr preferRelativeResize="0"/>
          <p:nvPr/>
        </p:nvPicPr>
        <p:blipFill rotWithShape="1">
          <a:blip r:embed="rId5">
            <a:alphaModFix/>
          </a:blip>
          <a:srcRect/>
          <a:stretch/>
        </p:blipFill>
        <p:spPr>
          <a:xfrm>
            <a:off x="2042740" y="3716588"/>
            <a:ext cx="2161020" cy="1548274"/>
          </a:xfrm>
          <a:prstGeom prst="rect">
            <a:avLst/>
          </a:prstGeom>
          <a:noFill/>
          <a:ln>
            <a:noFill/>
          </a:ln>
        </p:spPr>
      </p:pic>
      <p:pic>
        <p:nvPicPr>
          <p:cNvPr id="299" name="Google Shape;299;p49"/>
          <p:cNvPicPr preferRelativeResize="0"/>
          <p:nvPr/>
        </p:nvPicPr>
        <p:blipFill rotWithShape="1">
          <a:blip r:embed="rId6">
            <a:alphaModFix/>
          </a:blip>
          <a:srcRect/>
          <a:stretch/>
        </p:blipFill>
        <p:spPr>
          <a:xfrm>
            <a:off x="985443" y="3049835"/>
            <a:ext cx="4275612" cy="504694"/>
          </a:xfrm>
          <a:prstGeom prst="rect">
            <a:avLst/>
          </a:prstGeom>
          <a:noFill/>
          <a:ln>
            <a:noFill/>
          </a:ln>
        </p:spPr>
      </p:pic>
      <p:sp>
        <p:nvSpPr>
          <p:cNvPr id="300" name="Google Shape;300;p49"/>
          <p:cNvSpPr txBox="1"/>
          <p:nvPr/>
        </p:nvSpPr>
        <p:spPr>
          <a:xfrm>
            <a:off x="985443" y="5513567"/>
            <a:ext cx="4351666" cy="523027"/>
          </a:xfrm>
          <a:prstGeom prst="rect">
            <a:avLst/>
          </a:prstGeom>
          <a:noFill/>
          <a:ln>
            <a:noFill/>
          </a:ln>
        </p:spPr>
        <p:txBody>
          <a:bodyPr spcFirstLastPara="1" wrap="square" lIns="91410" tIns="45688" rIns="91410" bIns="45688" anchor="t" anchorCtr="0">
            <a:spAutoFit/>
          </a:bodyPr>
          <a:lstStyle/>
          <a:p>
            <a:r>
              <a:rPr lang="en" sz="2799">
                <a:solidFill>
                  <a:schemeClr val="dk1"/>
                </a:solidFill>
                <a:latin typeface="Calibri"/>
                <a:ea typeface="Calibri"/>
                <a:cs typeface="Calibri"/>
                <a:sym typeface="Calibri"/>
              </a:rPr>
              <a:t>Q: Which M are equivariant?</a:t>
            </a:r>
            <a:endParaRPr sz="1466"/>
          </a:p>
        </p:txBody>
      </p:sp>
      <p:cxnSp>
        <p:nvCxnSpPr>
          <p:cNvPr id="301" name="Google Shape;301;p49"/>
          <p:cNvCxnSpPr/>
          <p:nvPr/>
        </p:nvCxnSpPr>
        <p:spPr>
          <a:xfrm>
            <a:off x="6085178" y="1508625"/>
            <a:ext cx="0" cy="4528021"/>
          </a:xfrm>
          <a:prstGeom prst="straightConnector1">
            <a:avLst/>
          </a:prstGeom>
          <a:noFill/>
          <a:ln w="9525" cap="flat" cmpd="sng">
            <a:solidFill>
              <a:srgbClr val="48C1BF"/>
            </a:solidFill>
            <a:prstDash val="solid"/>
            <a:miter lim="800000"/>
            <a:headEnd type="none" w="sm" len="sm"/>
            <a:tailEnd type="none" w="sm" len="sm"/>
          </a:ln>
        </p:spPr>
      </p:cxnSp>
      <p:pic>
        <p:nvPicPr>
          <p:cNvPr id="302" name="Google Shape;302;p49"/>
          <p:cNvPicPr preferRelativeResize="0"/>
          <p:nvPr/>
        </p:nvPicPr>
        <p:blipFill rotWithShape="1">
          <a:blip r:embed="rId7">
            <a:alphaModFix/>
          </a:blip>
          <a:srcRect l="10575" r="3306"/>
          <a:stretch/>
        </p:blipFill>
        <p:spPr>
          <a:xfrm>
            <a:off x="6870361" y="2020825"/>
            <a:ext cx="3599937" cy="1809278"/>
          </a:xfrm>
          <a:prstGeom prst="rect">
            <a:avLst/>
          </a:prstGeom>
          <a:noFill/>
          <a:ln>
            <a:noFill/>
          </a:ln>
        </p:spPr>
      </p:pic>
      <p:pic>
        <p:nvPicPr>
          <p:cNvPr id="303" name="Google Shape;303;p49"/>
          <p:cNvPicPr preferRelativeResize="0"/>
          <p:nvPr/>
        </p:nvPicPr>
        <p:blipFill rotWithShape="1">
          <a:blip r:embed="rId8">
            <a:alphaModFix/>
          </a:blip>
          <a:srcRect/>
          <a:stretch/>
        </p:blipFill>
        <p:spPr>
          <a:xfrm>
            <a:off x="6266397" y="1525655"/>
            <a:ext cx="1618829" cy="495171"/>
          </a:xfrm>
          <a:prstGeom prst="rect">
            <a:avLst/>
          </a:prstGeom>
          <a:noFill/>
          <a:ln>
            <a:noFill/>
          </a:ln>
        </p:spPr>
      </p:pic>
      <p:pic>
        <p:nvPicPr>
          <p:cNvPr id="304" name="Google Shape;304;p49"/>
          <p:cNvPicPr preferRelativeResize="0"/>
          <p:nvPr/>
        </p:nvPicPr>
        <p:blipFill rotWithShape="1">
          <a:blip r:embed="rId9">
            <a:alphaModFix/>
          </a:blip>
          <a:srcRect/>
          <a:stretch/>
        </p:blipFill>
        <p:spPr>
          <a:xfrm>
            <a:off x="7966600" y="4014636"/>
            <a:ext cx="1123658" cy="561828"/>
          </a:xfrm>
          <a:prstGeom prst="rect">
            <a:avLst/>
          </a:prstGeom>
          <a:noFill/>
          <a:ln>
            <a:noFill/>
          </a:ln>
        </p:spPr>
      </p:pic>
      <p:pic>
        <p:nvPicPr>
          <p:cNvPr id="305" name="Google Shape;305;p49"/>
          <p:cNvPicPr preferRelativeResize="0"/>
          <p:nvPr/>
        </p:nvPicPr>
        <p:blipFill rotWithShape="1">
          <a:blip r:embed="rId10">
            <a:alphaModFix/>
          </a:blip>
          <a:srcRect/>
          <a:stretch/>
        </p:blipFill>
        <p:spPr>
          <a:xfrm>
            <a:off x="6833131" y="4808758"/>
            <a:ext cx="3789963" cy="704667"/>
          </a:xfrm>
          <a:prstGeom prst="rect">
            <a:avLst/>
          </a:prstGeom>
          <a:noFill/>
          <a:ln>
            <a:noFill/>
          </a:ln>
        </p:spPr>
      </p:pic>
      <p:sp>
        <p:nvSpPr>
          <p:cNvPr id="306" name="Google Shape;306;p49"/>
          <p:cNvSpPr txBox="1">
            <a:spLocks noGrp="1"/>
          </p:cNvSpPr>
          <p:nvPr>
            <p:ph type="title"/>
          </p:nvPr>
        </p:nvSpPr>
        <p:spPr>
          <a:xfrm>
            <a:off x="415492" y="594105"/>
            <a:ext cx="11357841" cy="763401"/>
          </a:xfrm>
          <a:prstGeom prst="rect">
            <a:avLst/>
          </a:prstGeom>
        </p:spPr>
        <p:txBody>
          <a:bodyPr spcFirstLastPara="1" vert="horz" wrap="square" lIns="121868" tIns="121868" rIns="121868" bIns="121868" rtlCol="0" anchor="t" anchorCtr="0">
            <a:normAutofit fontScale="90000"/>
          </a:bodyPr>
          <a:lstStyle/>
          <a:p>
            <a:pPr>
              <a:spcBef>
                <a:spcPts val="0"/>
              </a:spcBef>
            </a:pPr>
            <a:r>
              <a:rPr lang="en"/>
              <a:t>Warm up: C</a:t>
            </a:r>
            <a:r>
              <a:rPr lang="en" baseline="-25000"/>
              <a:t>3 </a:t>
            </a:r>
            <a:r>
              <a:rPr lang="en"/>
              <a:t>-Equivariance By Weight Sharing</a:t>
            </a:r>
            <a:endParaRPr baseline="-25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childTnLst>
                                </p:cTn>
                              </p:par>
                              <p:par>
                                <p:cTn id="8" presetID="10" presetClass="entr" presetSubtype="0" fill="hold" nodeType="withEffect">
                                  <p:stCondLst>
                                    <p:cond delay="0"/>
                                  </p:stCondLst>
                                  <p:childTnLst>
                                    <p:set>
                                      <p:cBhvr>
                                        <p:cTn id="9" dur="1" fill="hold">
                                          <p:stCondLst>
                                            <p:cond delay="0"/>
                                          </p:stCondLst>
                                        </p:cTn>
                                        <p:tgtEl>
                                          <p:spTgt spid="303"/>
                                        </p:tgtEl>
                                        <p:attrNameLst>
                                          <p:attrName>style.visibility</p:attrName>
                                        </p:attrNameLst>
                                      </p:cBhvr>
                                      <p:to>
                                        <p:strVal val="visible"/>
                                      </p:to>
                                    </p:set>
                                    <p:animEffect transition="in" filter="fade">
                                      <p:cBhvr>
                                        <p:cTn id="10" dur="1000"/>
                                        <p:tgtEl>
                                          <p:spTgt spid="303"/>
                                        </p:tgtEl>
                                      </p:cBhvr>
                                    </p:animEffect>
                                  </p:childTnLst>
                                </p:cTn>
                              </p:par>
                              <p:par>
                                <p:cTn id="11" presetID="10" presetClass="entr" presetSubtype="0" fill="hold" nodeType="withEffect">
                                  <p:stCondLst>
                                    <p:cond delay="0"/>
                                  </p:stCondLst>
                                  <p:childTnLst>
                                    <p:set>
                                      <p:cBhvr>
                                        <p:cTn id="12" dur="1" fill="hold">
                                          <p:stCondLst>
                                            <p:cond delay="0"/>
                                          </p:stCondLst>
                                        </p:cTn>
                                        <p:tgtEl>
                                          <p:spTgt spid="304"/>
                                        </p:tgtEl>
                                        <p:attrNameLst>
                                          <p:attrName>style.visibility</p:attrName>
                                        </p:attrNameLst>
                                      </p:cBhvr>
                                      <p:to>
                                        <p:strVal val="visible"/>
                                      </p:to>
                                    </p:set>
                                    <p:animEffect transition="in" filter="fade">
                                      <p:cBhvr>
                                        <p:cTn id="13" dur="1000"/>
                                        <p:tgtEl>
                                          <p:spTgt spid="304"/>
                                        </p:tgtEl>
                                      </p:cBhvr>
                                    </p:animEffect>
                                  </p:childTnLst>
                                </p:cTn>
                              </p:par>
                              <p:par>
                                <p:cTn id="14" presetID="10" presetClass="entr" presetSubtype="0" fill="hold" nodeType="withEffect">
                                  <p:stCondLst>
                                    <p:cond delay="0"/>
                                  </p:stCondLst>
                                  <p:childTnLst>
                                    <p:set>
                                      <p:cBhvr>
                                        <p:cTn id="15" dur="1" fill="hold">
                                          <p:stCondLst>
                                            <p:cond delay="0"/>
                                          </p:stCondLst>
                                        </p:cTn>
                                        <p:tgtEl>
                                          <p:spTgt spid="305"/>
                                        </p:tgtEl>
                                        <p:attrNameLst>
                                          <p:attrName>style.visibility</p:attrName>
                                        </p:attrNameLst>
                                      </p:cBhvr>
                                      <p:to>
                                        <p:strVal val="visible"/>
                                      </p:to>
                                    </p:set>
                                    <p:animEffect transition="in" filter="fade">
                                      <p:cBhvr>
                                        <p:cTn id="16" dur="1000"/>
                                        <p:tgtEl>
                                          <p:spTgt spid="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0"/>
          <p:cNvSpPr txBox="1">
            <a:spLocks noGrp="1"/>
          </p:cNvSpPr>
          <p:nvPr>
            <p:ph type="title"/>
          </p:nvPr>
        </p:nvSpPr>
        <p:spPr>
          <a:xfrm>
            <a:off x="415492" y="594105"/>
            <a:ext cx="11357841" cy="763401"/>
          </a:xfrm>
          <a:prstGeom prst="rect">
            <a:avLst/>
          </a:prstGeom>
        </p:spPr>
        <p:txBody>
          <a:bodyPr spcFirstLastPara="1" vert="horz" wrap="square" lIns="121868" tIns="121868" rIns="121868" bIns="121868" rtlCol="0" anchor="t" anchorCtr="0">
            <a:normAutofit fontScale="90000"/>
          </a:bodyPr>
          <a:lstStyle/>
          <a:p>
            <a:pPr>
              <a:spcBef>
                <a:spcPts val="0"/>
              </a:spcBef>
            </a:pPr>
            <a:r>
              <a:rPr lang="en"/>
              <a:t>Warm up: C</a:t>
            </a:r>
            <a:r>
              <a:rPr lang="en" baseline="-25000"/>
              <a:t>3 </a:t>
            </a:r>
            <a:r>
              <a:rPr lang="en"/>
              <a:t>-Equivariance By Weight Sharing</a:t>
            </a:r>
            <a:endParaRPr baseline="-25000"/>
          </a:p>
        </p:txBody>
      </p:sp>
      <p:pic>
        <p:nvPicPr>
          <p:cNvPr id="313" name="Google Shape;313;p50"/>
          <p:cNvPicPr preferRelativeResize="0"/>
          <p:nvPr/>
        </p:nvPicPr>
        <p:blipFill>
          <a:blip r:embed="rId3">
            <a:alphaModFix/>
          </a:blip>
          <a:stretch>
            <a:fillRect/>
          </a:stretch>
        </p:blipFill>
        <p:spPr>
          <a:xfrm>
            <a:off x="203147" y="1560654"/>
            <a:ext cx="11782531" cy="43356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pic>
        <p:nvPicPr>
          <p:cNvPr id="275" name="Google Shape;275;p37"/>
          <p:cNvPicPr preferRelativeResize="0"/>
          <p:nvPr/>
        </p:nvPicPr>
        <p:blipFill rotWithShape="1">
          <a:blip r:embed="rId3">
            <a:alphaModFix/>
          </a:blip>
          <a:srcRect/>
          <a:stretch/>
        </p:blipFill>
        <p:spPr>
          <a:xfrm>
            <a:off x="947886" y="3569496"/>
            <a:ext cx="10653933" cy="2580918"/>
          </a:xfrm>
          <a:prstGeom prst="rect">
            <a:avLst/>
          </a:prstGeom>
          <a:noFill/>
          <a:ln>
            <a:noFill/>
          </a:ln>
          <a:effectLst>
            <a:outerShdw blurRad="200025" dist="47625" dir="5400000" algn="bl" rotWithShape="0">
              <a:srgbClr val="000000">
                <a:alpha val="50000"/>
              </a:srgbClr>
            </a:outerShdw>
          </a:effectLst>
        </p:spPr>
      </p:pic>
      <p:sp>
        <p:nvSpPr>
          <p:cNvPr id="276" name="Google Shape;276;p37"/>
          <p:cNvSpPr txBox="1">
            <a:spLocks noGrp="1"/>
          </p:cNvSpPr>
          <p:nvPr>
            <p:ph type="title"/>
          </p:nvPr>
        </p:nvSpPr>
        <p:spPr>
          <a:xfrm>
            <a:off x="415492" y="229633"/>
            <a:ext cx="11357841" cy="763401"/>
          </a:xfrm>
          <a:prstGeom prst="rect">
            <a:avLst/>
          </a:prstGeom>
        </p:spPr>
        <p:txBody>
          <a:bodyPr spcFirstLastPara="1" vert="horz" wrap="square" lIns="121868" tIns="121868" rIns="121868" bIns="121868" rtlCol="0" anchor="t" anchorCtr="0">
            <a:normAutofit fontScale="90000"/>
          </a:bodyPr>
          <a:lstStyle/>
          <a:p>
            <a:pPr algn="ctr">
              <a:spcBef>
                <a:spcPts val="0"/>
              </a:spcBef>
            </a:pPr>
            <a:r>
              <a:rPr lang="en"/>
              <a:t>Equivariant Neural Networks</a:t>
            </a:r>
            <a:endParaRPr sz="1466"/>
          </a:p>
          <a:p>
            <a:pPr>
              <a:spcBef>
                <a:spcPts val="0"/>
              </a:spcBef>
            </a:pPr>
            <a:endParaRPr b="1">
              <a:latin typeface="Calibri"/>
              <a:ea typeface="Calibri"/>
              <a:cs typeface="Calibri"/>
              <a:sym typeface="Calibri"/>
            </a:endParaRPr>
          </a:p>
        </p:txBody>
      </p:sp>
      <p:sp>
        <p:nvSpPr>
          <p:cNvPr id="277" name="Google Shape;277;p37"/>
          <p:cNvSpPr txBox="1"/>
          <p:nvPr/>
        </p:nvSpPr>
        <p:spPr>
          <a:xfrm>
            <a:off x="1012003" y="6275059"/>
            <a:ext cx="10387294" cy="574348"/>
          </a:xfrm>
          <a:prstGeom prst="rect">
            <a:avLst/>
          </a:prstGeom>
          <a:noFill/>
          <a:ln>
            <a:noFill/>
          </a:ln>
        </p:spPr>
        <p:txBody>
          <a:bodyPr spcFirstLastPara="1" wrap="square" lIns="121868" tIns="121868" rIns="121868" bIns="121868" anchor="t" anchorCtr="0">
            <a:spAutoFit/>
          </a:bodyPr>
          <a:lstStyle/>
          <a:p>
            <a:r>
              <a:rPr lang="en" sz="2133">
                <a:solidFill>
                  <a:srgbClr val="980000"/>
                </a:solidFill>
                <a:latin typeface="Open Sans"/>
                <a:ea typeface="Open Sans"/>
                <a:cs typeface="Open Sans"/>
                <a:sym typeface="Open Sans"/>
              </a:rPr>
              <a:t>Equivariant </a:t>
            </a:r>
            <a:r>
              <a:rPr lang="en" sz="2133">
                <a:latin typeface="Open Sans"/>
                <a:ea typeface="Open Sans"/>
                <a:cs typeface="Open Sans"/>
                <a:sym typeface="Open Sans"/>
              </a:rPr>
              <a:t>Linear Layers and </a:t>
            </a:r>
            <a:r>
              <a:rPr lang="en" sz="2133">
                <a:solidFill>
                  <a:srgbClr val="980000"/>
                </a:solidFill>
                <a:latin typeface="Open Sans"/>
                <a:ea typeface="Open Sans"/>
                <a:cs typeface="Open Sans"/>
                <a:sym typeface="Open Sans"/>
              </a:rPr>
              <a:t>Equivariant </a:t>
            </a:r>
            <a:r>
              <a:rPr lang="en" sz="2133">
                <a:latin typeface="Open Sans"/>
                <a:ea typeface="Open Sans"/>
                <a:cs typeface="Open Sans"/>
                <a:sym typeface="Open Sans"/>
              </a:rPr>
              <a:t>Activations ⇒ </a:t>
            </a:r>
            <a:r>
              <a:rPr lang="en" sz="2133">
                <a:solidFill>
                  <a:srgbClr val="980000"/>
                </a:solidFill>
                <a:latin typeface="Open Sans"/>
                <a:ea typeface="Open Sans"/>
                <a:cs typeface="Open Sans"/>
                <a:sym typeface="Open Sans"/>
              </a:rPr>
              <a:t>Equivariant </a:t>
            </a:r>
            <a:r>
              <a:rPr lang="en" sz="2133">
                <a:latin typeface="Open Sans"/>
                <a:ea typeface="Open Sans"/>
                <a:cs typeface="Open Sans"/>
                <a:sym typeface="Open Sans"/>
              </a:rPr>
              <a:t>Network </a:t>
            </a:r>
            <a:endParaRPr sz="2133">
              <a:latin typeface="Open Sans"/>
              <a:ea typeface="Open Sans"/>
              <a:cs typeface="Open Sans"/>
              <a:sym typeface="Open Sans"/>
            </a:endParaRPr>
          </a:p>
        </p:txBody>
      </p:sp>
      <p:sp>
        <p:nvSpPr>
          <p:cNvPr id="278" name="Google Shape;278;p37"/>
          <p:cNvSpPr/>
          <p:nvPr/>
        </p:nvSpPr>
        <p:spPr>
          <a:xfrm>
            <a:off x="5499834" y="5723702"/>
            <a:ext cx="594645" cy="382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279" name="Google Shape;279;p37"/>
          <p:cNvSpPr/>
          <p:nvPr/>
        </p:nvSpPr>
        <p:spPr>
          <a:xfrm>
            <a:off x="5080843" y="3576595"/>
            <a:ext cx="594645" cy="37150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280" name="Google Shape;280;p37"/>
          <p:cNvSpPr/>
          <p:nvPr/>
        </p:nvSpPr>
        <p:spPr>
          <a:xfrm>
            <a:off x="1997112" y="3576595"/>
            <a:ext cx="512267" cy="37150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pic>
        <p:nvPicPr>
          <p:cNvPr id="281" name="Google Shape;281;p37"/>
          <p:cNvPicPr preferRelativeResize="0"/>
          <p:nvPr/>
        </p:nvPicPr>
        <p:blipFill>
          <a:blip r:embed="rId4">
            <a:alphaModFix/>
          </a:blip>
          <a:stretch>
            <a:fillRect/>
          </a:stretch>
        </p:blipFill>
        <p:spPr>
          <a:xfrm>
            <a:off x="5681970" y="5729301"/>
            <a:ext cx="396270" cy="371503"/>
          </a:xfrm>
          <a:prstGeom prst="rect">
            <a:avLst/>
          </a:prstGeom>
          <a:noFill/>
          <a:ln>
            <a:noFill/>
          </a:ln>
        </p:spPr>
      </p:pic>
      <p:sp>
        <p:nvSpPr>
          <p:cNvPr id="282" name="Google Shape;282;p37"/>
          <p:cNvSpPr/>
          <p:nvPr/>
        </p:nvSpPr>
        <p:spPr>
          <a:xfrm>
            <a:off x="9855432" y="3576595"/>
            <a:ext cx="512267" cy="37150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pic>
        <p:nvPicPr>
          <p:cNvPr id="283" name="Google Shape;283;p37"/>
          <p:cNvPicPr preferRelativeResize="0"/>
          <p:nvPr/>
        </p:nvPicPr>
        <p:blipFill>
          <a:blip r:embed="rId5">
            <a:alphaModFix/>
          </a:blip>
          <a:stretch>
            <a:fillRect/>
          </a:stretch>
        </p:blipFill>
        <p:spPr>
          <a:xfrm>
            <a:off x="2140042" y="3614995"/>
            <a:ext cx="369325" cy="294690"/>
          </a:xfrm>
          <a:prstGeom prst="rect">
            <a:avLst/>
          </a:prstGeom>
          <a:noFill/>
          <a:ln>
            <a:noFill/>
          </a:ln>
        </p:spPr>
      </p:pic>
      <p:pic>
        <p:nvPicPr>
          <p:cNvPr id="284" name="Google Shape;284;p37"/>
          <p:cNvPicPr preferRelativeResize="0"/>
          <p:nvPr/>
        </p:nvPicPr>
        <p:blipFill>
          <a:blip r:embed="rId6">
            <a:alphaModFix/>
          </a:blip>
          <a:stretch>
            <a:fillRect/>
          </a:stretch>
        </p:blipFill>
        <p:spPr>
          <a:xfrm>
            <a:off x="5284335" y="3616922"/>
            <a:ext cx="396263" cy="288949"/>
          </a:xfrm>
          <a:prstGeom prst="rect">
            <a:avLst/>
          </a:prstGeom>
          <a:noFill/>
          <a:ln>
            <a:noFill/>
          </a:ln>
        </p:spPr>
      </p:pic>
      <p:pic>
        <p:nvPicPr>
          <p:cNvPr id="285" name="Google Shape;285;p37"/>
          <p:cNvPicPr preferRelativeResize="0"/>
          <p:nvPr/>
        </p:nvPicPr>
        <p:blipFill>
          <a:blip r:embed="rId7">
            <a:alphaModFix/>
          </a:blip>
          <a:stretch>
            <a:fillRect/>
          </a:stretch>
        </p:blipFill>
        <p:spPr>
          <a:xfrm>
            <a:off x="8455531" y="3628276"/>
            <a:ext cx="396263" cy="284824"/>
          </a:xfrm>
          <a:prstGeom prst="rect">
            <a:avLst/>
          </a:prstGeom>
          <a:noFill/>
          <a:ln>
            <a:noFill/>
          </a:ln>
        </p:spPr>
      </p:pic>
      <p:sp>
        <p:nvSpPr>
          <p:cNvPr id="286" name="Google Shape;286;p37"/>
          <p:cNvSpPr/>
          <p:nvPr/>
        </p:nvSpPr>
        <p:spPr>
          <a:xfrm>
            <a:off x="3669644" y="3614818"/>
            <a:ext cx="283526" cy="167156"/>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287" name="Google Shape;287;p37"/>
          <p:cNvSpPr/>
          <p:nvPr/>
        </p:nvSpPr>
        <p:spPr>
          <a:xfrm>
            <a:off x="6967684" y="3633380"/>
            <a:ext cx="396297" cy="22954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pic>
        <p:nvPicPr>
          <p:cNvPr id="288" name="Google Shape;288;p37"/>
          <p:cNvPicPr preferRelativeResize="0"/>
          <p:nvPr/>
        </p:nvPicPr>
        <p:blipFill>
          <a:blip r:embed="rId8">
            <a:alphaModFix/>
          </a:blip>
          <a:stretch>
            <a:fillRect/>
          </a:stretch>
        </p:blipFill>
        <p:spPr>
          <a:xfrm>
            <a:off x="6950756" y="3646514"/>
            <a:ext cx="229491" cy="203259"/>
          </a:xfrm>
          <a:prstGeom prst="rect">
            <a:avLst/>
          </a:prstGeom>
          <a:noFill/>
          <a:ln>
            <a:noFill/>
          </a:ln>
        </p:spPr>
      </p:pic>
      <p:pic>
        <p:nvPicPr>
          <p:cNvPr id="289" name="Google Shape;289;p37"/>
          <p:cNvPicPr preferRelativeResize="0"/>
          <p:nvPr/>
        </p:nvPicPr>
        <p:blipFill>
          <a:blip r:embed="rId8">
            <a:alphaModFix/>
          </a:blip>
          <a:stretch>
            <a:fillRect/>
          </a:stretch>
        </p:blipFill>
        <p:spPr>
          <a:xfrm>
            <a:off x="3863527" y="3659761"/>
            <a:ext cx="229491" cy="203259"/>
          </a:xfrm>
          <a:prstGeom prst="rect">
            <a:avLst/>
          </a:prstGeom>
          <a:noFill/>
          <a:ln>
            <a:noFill/>
          </a:ln>
        </p:spPr>
      </p:pic>
      <p:pic>
        <p:nvPicPr>
          <p:cNvPr id="290" name="Google Shape;290;p37"/>
          <p:cNvPicPr preferRelativeResize="0"/>
          <p:nvPr/>
        </p:nvPicPr>
        <p:blipFill>
          <a:blip r:embed="rId9">
            <a:alphaModFix/>
          </a:blip>
          <a:stretch>
            <a:fillRect/>
          </a:stretch>
        </p:blipFill>
        <p:spPr>
          <a:xfrm>
            <a:off x="3836516" y="3638561"/>
            <a:ext cx="283526" cy="247586"/>
          </a:xfrm>
          <a:prstGeom prst="rect">
            <a:avLst/>
          </a:prstGeom>
          <a:noFill/>
          <a:ln>
            <a:noFill/>
          </a:ln>
        </p:spPr>
      </p:pic>
      <p:pic>
        <p:nvPicPr>
          <p:cNvPr id="291" name="Google Shape;291;p37"/>
          <p:cNvPicPr preferRelativeResize="0"/>
          <p:nvPr/>
        </p:nvPicPr>
        <p:blipFill>
          <a:blip r:embed="rId10">
            <a:alphaModFix/>
          </a:blip>
          <a:stretch>
            <a:fillRect/>
          </a:stretch>
        </p:blipFill>
        <p:spPr>
          <a:xfrm>
            <a:off x="6871877" y="3654975"/>
            <a:ext cx="369337" cy="240504"/>
          </a:xfrm>
          <a:prstGeom prst="rect">
            <a:avLst/>
          </a:prstGeom>
          <a:noFill/>
          <a:ln>
            <a:noFill/>
          </a:ln>
        </p:spPr>
      </p:pic>
      <p:pic>
        <p:nvPicPr>
          <p:cNvPr id="292" name="Google Shape;292;p37"/>
          <p:cNvPicPr preferRelativeResize="0"/>
          <p:nvPr/>
        </p:nvPicPr>
        <p:blipFill rotWithShape="1">
          <a:blip r:embed="rId11">
            <a:alphaModFix/>
          </a:blip>
          <a:srcRect t="33666" r="31280" b="49074"/>
          <a:stretch/>
        </p:blipFill>
        <p:spPr>
          <a:xfrm>
            <a:off x="2857588" y="4980596"/>
            <a:ext cx="512267" cy="371503"/>
          </a:xfrm>
          <a:prstGeom prst="rect">
            <a:avLst/>
          </a:prstGeom>
          <a:noFill/>
          <a:ln>
            <a:noFill/>
          </a:ln>
        </p:spPr>
      </p:pic>
      <p:pic>
        <p:nvPicPr>
          <p:cNvPr id="293" name="Google Shape;293;p37"/>
          <p:cNvPicPr preferRelativeResize="0"/>
          <p:nvPr/>
        </p:nvPicPr>
        <p:blipFill rotWithShape="1">
          <a:blip r:embed="rId11">
            <a:alphaModFix/>
          </a:blip>
          <a:srcRect t="49072" b="33669"/>
          <a:stretch/>
        </p:blipFill>
        <p:spPr>
          <a:xfrm>
            <a:off x="8553538" y="4980591"/>
            <a:ext cx="745472" cy="371503"/>
          </a:xfrm>
          <a:prstGeom prst="rect">
            <a:avLst/>
          </a:prstGeom>
          <a:noFill/>
          <a:ln>
            <a:noFill/>
          </a:ln>
        </p:spPr>
      </p:pic>
      <p:pic>
        <p:nvPicPr>
          <p:cNvPr id="294" name="Google Shape;294;p37"/>
          <p:cNvPicPr preferRelativeResize="0"/>
          <p:nvPr/>
        </p:nvPicPr>
        <p:blipFill rotWithShape="1">
          <a:blip r:embed="rId11">
            <a:alphaModFix/>
          </a:blip>
          <a:srcRect t="66462" r="31280" b="16278"/>
          <a:stretch/>
        </p:blipFill>
        <p:spPr>
          <a:xfrm>
            <a:off x="3863526" y="4273187"/>
            <a:ext cx="512267" cy="371503"/>
          </a:xfrm>
          <a:prstGeom prst="rect">
            <a:avLst/>
          </a:prstGeom>
          <a:noFill/>
          <a:ln>
            <a:noFill/>
          </a:ln>
        </p:spPr>
      </p:pic>
      <p:pic>
        <p:nvPicPr>
          <p:cNvPr id="295" name="Google Shape;295;p37"/>
          <p:cNvPicPr preferRelativeResize="0"/>
          <p:nvPr/>
        </p:nvPicPr>
        <p:blipFill rotWithShape="1">
          <a:blip r:embed="rId11">
            <a:alphaModFix/>
          </a:blip>
          <a:srcRect t="66462" r="31280" b="16278"/>
          <a:stretch/>
        </p:blipFill>
        <p:spPr>
          <a:xfrm>
            <a:off x="5043681" y="4282490"/>
            <a:ext cx="512267" cy="371503"/>
          </a:xfrm>
          <a:prstGeom prst="rect">
            <a:avLst/>
          </a:prstGeom>
          <a:noFill/>
          <a:ln>
            <a:noFill/>
          </a:ln>
        </p:spPr>
      </p:pic>
      <p:pic>
        <p:nvPicPr>
          <p:cNvPr id="296" name="Google Shape;296;p37"/>
          <p:cNvPicPr preferRelativeResize="0"/>
          <p:nvPr/>
        </p:nvPicPr>
        <p:blipFill rotWithShape="1">
          <a:blip r:embed="rId11">
            <a:alphaModFix/>
          </a:blip>
          <a:srcRect t="82220" r="31280"/>
          <a:stretch/>
        </p:blipFill>
        <p:spPr>
          <a:xfrm>
            <a:off x="6094478" y="4425840"/>
            <a:ext cx="512267" cy="382700"/>
          </a:xfrm>
          <a:prstGeom prst="rect">
            <a:avLst/>
          </a:prstGeom>
          <a:noFill/>
          <a:ln>
            <a:noFill/>
          </a:ln>
        </p:spPr>
      </p:pic>
      <p:pic>
        <p:nvPicPr>
          <p:cNvPr id="297" name="Google Shape;297;p37"/>
          <p:cNvPicPr preferRelativeResize="0"/>
          <p:nvPr/>
        </p:nvPicPr>
        <p:blipFill rotWithShape="1">
          <a:blip r:embed="rId11">
            <a:alphaModFix/>
          </a:blip>
          <a:srcRect l="10398" t="86309" r="31282"/>
          <a:stretch/>
        </p:blipFill>
        <p:spPr>
          <a:xfrm>
            <a:off x="7363982" y="4568366"/>
            <a:ext cx="434753" cy="294690"/>
          </a:xfrm>
          <a:prstGeom prst="rect">
            <a:avLst/>
          </a:prstGeom>
          <a:noFill/>
          <a:ln>
            <a:noFill/>
          </a:ln>
        </p:spPr>
      </p:pic>
      <p:sp>
        <p:nvSpPr>
          <p:cNvPr id="298" name="Google Shape;298;p37"/>
          <p:cNvSpPr/>
          <p:nvPr/>
        </p:nvSpPr>
        <p:spPr>
          <a:xfrm>
            <a:off x="7425232" y="4517117"/>
            <a:ext cx="92776" cy="60384"/>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299" name="Google Shape;299;p37"/>
          <p:cNvSpPr/>
          <p:nvPr/>
        </p:nvSpPr>
        <p:spPr>
          <a:xfrm>
            <a:off x="7311428" y="4623956"/>
            <a:ext cx="77980" cy="10237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grpSp>
        <p:nvGrpSpPr>
          <p:cNvPr id="300" name="Google Shape;300;p37"/>
          <p:cNvGrpSpPr/>
          <p:nvPr/>
        </p:nvGrpSpPr>
        <p:grpSpPr>
          <a:xfrm>
            <a:off x="4377743" y="993035"/>
            <a:ext cx="2209424" cy="2624019"/>
            <a:chOff x="3284163" y="744300"/>
            <a:chExt cx="1657500" cy="1968527"/>
          </a:xfrm>
        </p:grpSpPr>
        <p:pic>
          <p:nvPicPr>
            <p:cNvPr id="301" name="Google Shape;301;p37"/>
            <p:cNvPicPr preferRelativeResize="0"/>
            <p:nvPr/>
          </p:nvPicPr>
          <p:blipFill>
            <a:blip r:embed="rId12">
              <a:alphaModFix/>
            </a:blip>
            <a:stretch>
              <a:fillRect/>
            </a:stretch>
          </p:blipFill>
          <p:spPr>
            <a:xfrm>
              <a:off x="3337549" y="1052626"/>
              <a:ext cx="1394250" cy="1255200"/>
            </a:xfrm>
            <a:prstGeom prst="rect">
              <a:avLst/>
            </a:prstGeom>
            <a:noFill/>
            <a:ln>
              <a:noFill/>
            </a:ln>
          </p:spPr>
        </p:pic>
        <p:cxnSp>
          <p:nvCxnSpPr>
            <p:cNvPr id="302" name="Google Shape;302;p37"/>
            <p:cNvCxnSpPr>
              <a:stCxn id="301" idx="2"/>
              <a:endCxn id="284" idx="0"/>
            </p:cNvCxnSpPr>
            <p:nvPr/>
          </p:nvCxnSpPr>
          <p:spPr>
            <a:xfrm>
              <a:off x="4034674" y="2307827"/>
              <a:ext cx="78300" cy="405000"/>
            </a:xfrm>
            <a:prstGeom prst="straightConnector1">
              <a:avLst/>
            </a:prstGeom>
            <a:noFill/>
            <a:ln w="9525" cap="flat" cmpd="sng">
              <a:solidFill>
                <a:schemeClr val="dk2"/>
              </a:solidFill>
              <a:prstDash val="solid"/>
              <a:round/>
              <a:headEnd type="none" w="med" len="med"/>
              <a:tailEnd type="triangle" w="med" len="med"/>
            </a:ln>
          </p:spPr>
        </p:cxnSp>
        <p:sp>
          <p:nvSpPr>
            <p:cNvPr id="303" name="Google Shape;303;p37"/>
            <p:cNvSpPr txBox="1"/>
            <p:nvPr/>
          </p:nvSpPr>
          <p:spPr>
            <a:xfrm>
              <a:off x="3284163" y="744300"/>
              <a:ext cx="1657500" cy="461610"/>
            </a:xfrm>
            <a:prstGeom prst="rect">
              <a:avLst/>
            </a:prstGeom>
            <a:noFill/>
            <a:ln>
              <a:noFill/>
            </a:ln>
          </p:spPr>
          <p:txBody>
            <a:bodyPr spcFirstLastPara="1" wrap="square" lIns="121868" tIns="121868" rIns="121868" bIns="121868" anchor="t" anchorCtr="0">
              <a:spAutoFit/>
            </a:bodyPr>
            <a:lstStyle/>
            <a:p>
              <a:r>
                <a:rPr lang="en" sz="2399" i="1">
                  <a:latin typeface="Open Sans"/>
                  <a:ea typeface="Open Sans"/>
                  <a:cs typeface="Open Sans"/>
                  <a:sym typeface="Open Sans"/>
                </a:rPr>
                <a:t>weight sharing</a:t>
              </a:r>
              <a:endParaRPr sz="2399" i="1">
                <a:latin typeface="Open Sans"/>
                <a:ea typeface="Open Sans"/>
                <a:cs typeface="Open Sans"/>
                <a:sym typeface="Open Sans"/>
              </a:endParaRPr>
            </a:p>
          </p:txBody>
        </p:sp>
      </p:grpSp>
      <p:grpSp>
        <p:nvGrpSpPr>
          <p:cNvPr id="304" name="Google Shape;304;p37"/>
          <p:cNvGrpSpPr/>
          <p:nvPr/>
        </p:nvGrpSpPr>
        <p:grpSpPr>
          <a:xfrm>
            <a:off x="964841" y="1766500"/>
            <a:ext cx="3479074" cy="1865514"/>
            <a:chOff x="723819" y="1324550"/>
            <a:chExt cx="2609985" cy="1399500"/>
          </a:xfrm>
        </p:grpSpPr>
        <p:pic>
          <p:nvPicPr>
            <p:cNvPr id="305" name="Google Shape;305;p37"/>
            <p:cNvPicPr preferRelativeResize="0"/>
            <p:nvPr/>
          </p:nvPicPr>
          <p:blipFill rotWithShape="1">
            <a:blip r:embed="rId13">
              <a:alphaModFix/>
            </a:blip>
            <a:srcRect/>
            <a:stretch/>
          </p:blipFill>
          <p:spPr>
            <a:xfrm>
              <a:off x="723819" y="1508016"/>
              <a:ext cx="509295" cy="450871"/>
            </a:xfrm>
            <a:prstGeom prst="rect">
              <a:avLst/>
            </a:prstGeom>
            <a:noFill/>
            <a:ln>
              <a:noFill/>
            </a:ln>
          </p:spPr>
        </p:pic>
        <p:pic>
          <p:nvPicPr>
            <p:cNvPr id="306" name="Google Shape;306;p37"/>
            <p:cNvPicPr preferRelativeResize="0"/>
            <p:nvPr/>
          </p:nvPicPr>
          <p:blipFill rotWithShape="1">
            <a:blip r:embed="rId14">
              <a:alphaModFix/>
            </a:blip>
            <a:srcRect/>
            <a:stretch/>
          </p:blipFill>
          <p:spPr>
            <a:xfrm>
              <a:off x="1297176" y="1551223"/>
              <a:ext cx="1136697" cy="373559"/>
            </a:xfrm>
            <a:prstGeom prst="rect">
              <a:avLst/>
            </a:prstGeom>
            <a:noFill/>
            <a:ln>
              <a:noFill/>
            </a:ln>
          </p:spPr>
        </p:pic>
        <p:sp>
          <p:nvSpPr>
            <p:cNvPr id="307" name="Google Shape;307;p37"/>
            <p:cNvSpPr txBox="1"/>
            <p:nvPr/>
          </p:nvSpPr>
          <p:spPr>
            <a:xfrm>
              <a:off x="760256" y="1326052"/>
              <a:ext cx="1398900" cy="114000"/>
            </a:xfrm>
            <a:prstGeom prst="rect">
              <a:avLst/>
            </a:prstGeom>
            <a:blipFill rotWithShape="1">
              <a:blip r:embed="rId15">
                <a:alphaModFix/>
              </a:blip>
              <a:stretch>
                <a:fillRect t="-8199" b="-24588"/>
              </a:stretch>
            </a:blipFill>
            <a:ln>
              <a:noFill/>
            </a:ln>
          </p:spPr>
          <p:txBody>
            <a:bodyPr spcFirstLastPara="1" wrap="square" lIns="91410" tIns="45688" rIns="91410" bIns="45688" anchor="t" anchorCtr="0">
              <a:noAutofit/>
            </a:bodyPr>
            <a:lstStyle/>
            <a:p>
              <a:r>
                <a:rPr lang="en" sz="1866">
                  <a:latin typeface="Calibri"/>
                  <a:ea typeface="Calibri"/>
                  <a:cs typeface="Calibri"/>
                  <a:sym typeface="Calibri"/>
                </a:rPr>
                <a:t> </a:t>
              </a:r>
              <a:endParaRPr sz="1466"/>
            </a:p>
          </p:txBody>
        </p:sp>
        <p:sp>
          <p:nvSpPr>
            <p:cNvPr id="308" name="Google Shape;308;p37"/>
            <p:cNvSpPr/>
            <p:nvPr/>
          </p:nvSpPr>
          <p:spPr>
            <a:xfrm>
              <a:off x="760254" y="1324550"/>
              <a:ext cx="1716300" cy="705900"/>
            </a:xfrm>
            <a:prstGeom prst="rect">
              <a:avLst/>
            </a:prstGeom>
            <a:noFill/>
            <a:ln w="12700" cap="flat" cmpd="sng">
              <a:solidFill>
                <a:srgbClr val="000000"/>
              </a:solidFill>
              <a:prstDash val="dot"/>
              <a:miter lim="800000"/>
              <a:headEnd type="none" w="sm" len="sm"/>
              <a:tailEnd type="none" w="sm" len="sm"/>
            </a:ln>
          </p:spPr>
          <p:txBody>
            <a:bodyPr spcFirstLastPara="1" wrap="square" lIns="91410" tIns="45688" rIns="91410" bIns="45688" anchor="ctr" anchorCtr="0">
              <a:noAutofit/>
            </a:bodyPr>
            <a:lstStyle/>
            <a:p>
              <a:pPr algn="ctr"/>
              <a:endParaRPr sz="1866">
                <a:solidFill>
                  <a:schemeClr val="lt1"/>
                </a:solidFill>
                <a:latin typeface="Calibri"/>
                <a:ea typeface="Calibri"/>
                <a:cs typeface="Calibri"/>
                <a:sym typeface="Calibri"/>
              </a:endParaRPr>
            </a:p>
          </p:txBody>
        </p:sp>
        <p:sp>
          <p:nvSpPr>
            <p:cNvPr id="309" name="Google Shape;309;p37"/>
            <p:cNvSpPr/>
            <p:nvPr/>
          </p:nvSpPr>
          <p:spPr>
            <a:xfrm>
              <a:off x="772943" y="1464374"/>
              <a:ext cx="460200" cy="494700"/>
            </a:xfrm>
            <a:prstGeom prst="rect">
              <a:avLst/>
            </a:prstGeom>
            <a:solidFill>
              <a:schemeClr val="lt1"/>
            </a:solidFill>
            <a:ln w="19050" cap="flat" cmpd="sng">
              <a:solidFill>
                <a:schemeClr val="lt1"/>
              </a:solidFill>
              <a:prstDash val="solid"/>
              <a:miter lim="8000"/>
              <a:headEnd type="none" w="sm" len="sm"/>
              <a:tailEnd type="none" w="sm" len="sm"/>
            </a:ln>
          </p:spPr>
          <p:txBody>
            <a:bodyPr spcFirstLastPara="1" wrap="square" lIns="121868" tIns="121868" rIns="121868" bIns="121868" anchor="ctr" anchorCtr="0">
              <a:noAutofit/>
            </a:bodyPr>
            <a:lstStyle/>
            <a:p>
              <a:endParaRPr sz="2399"/>
            </a:p>
          </p:txBody>
        </p:sp>
        <p:sp>
          <p:nvSpPr>
            <p:cNvPr id="310" name="Google Shape;310;p37"/>
            <p:cNvSpPr/>
            <p:nvPr/>
          </p:nvSpPr>
          <p:spPr>
            <a:xfrm>
              <a:off x="828222" y="1546696"/>
              <a:ext cx="373500" cy="373500"/>
            </a:xfrm>
            <a:prstGeom prst="rect">
              <a:avLst/>
            </a:prstGeom>
            <a:noFill/>
            <a:ln w="19050" cap="flat" cmpd="sng">
              <a:solidFill>
                <a:srgbClr val="000000"/>
              </a:solidFill>
              <a:prstDash val="solid"/>
              <a:miter lim="8000"/>
              <a:headEnd type="none" w="sm" len="sm"/>
              <a:tailEnd type="none" w="sm" len="sm"/>
            </a:ln>
          </p:spPr>
          <p:txBody>
            <a:bodyPr spcFirstLastPara="1" wrap="square" lIns="121868" tIns="121868" rIns="121868" bIns="121868" anchor="ctr" anchorCtr="0">
              <a:noAutofit/>
            </a:bodyPr>
            <a:lstStyle/>
            <a:p>
              <a:endParaRPr sz="2399"/>
            </a:p>
          </p:txBody>
        </p:sp>
        <p:cxnSp>
          <p:nvCxnSpPr>
            <p:cNvPr id="311" name="Google Shape;311;p37"/>
            <p:cNvCxnSpPr/>
            <p:nvPr/>
          </p:nvCxnSpPr>
          <p:spPr>
            <a:xfrm>
              <a:off x="1008002" y="1742530"/>
              <a:ext cx="278100" cy="0"/>
            </a:xfrm>
            <a:prstGeom prst="straightConnector1">
              <a:avLst/>
            </a:prstGeom>
            <a:noFill/>
            <a:ln w="9525" cap="flat" cmpd="sng">
              <a:solidFill>
                <a:schemeClr val="dk2"/>
              </a:solidFill>
              <a:prstDash val="solid"/>
              <a:round/>
              <a:headEnd type="none" w="med" len="med"/>
              <a:tailEnd type="none" w="med" len="med"/>
            </a:ln>
          </p:spPr>
        </p:cxnSp>
        <p:cxnSp>
          <p:nvCxnSpPr>
            <p:cNvPr id="312" name="Google Shape;312;p37"/>
            <p:cNvCxnSpPr/>
            <p:nvPr/>
          </p:nvCxnSpPr>
          <p:spPr>
            <a:xfrm rot="5400000">
              <a:off x="870895" y="1597562"/>
              <a:ext cx="278100" cy="0"/>
            </a:xfrm>
            <a:prstGeom prst="straightConnector1">
              <a:avLst/>
            </a:prstGeom>
            <a:noFill/>
            <a:ln w="9525" cap="flat" cmpd="sng">
              <a:solidFill>
                <a:schemeClr val="dk2"/>
              </a:solidFill>
              <a:prstDash val="solid"/>
              <a:round/>
              <a:headEnd type="none" w="med" len="med"/>
              <a:tailEnd type="none" w="med" len="med"/>
            </a:ln>
          </p:spPr>
        </p:cxnSp>
        <p:sp>
          <p:nvSpPr>
            <p:cNvPr id="313" name="Google Shape;313;p37"/>
            <p:cNvSpPr/>
            <p:nvPr/>
          </p:nvSpPr>
          <p:spPr>
            <a:xfrm>
              <a:off x="1000167" y="1730777"/>
              <a:ext cx="17100" cy="171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14" name="Google Shape;314;p37"/>
            <p:cNvSpPr/>
            <p:nvPr/>
          </p:nvSpPr>
          <p:spPr>
            <a:xfrm>
              <a:off x="806557" y="1478399"/>
              <a:ext cx="471600" cy="471600"/>
            </a:xfrm>
            <a:prstGeom prst="arc">
              <a:avLst>
                <a:gd name="adj1" fmla="val 16200000"/>
                <a:gd name="adj2" fmla="val 0"/>
              </a:avLst>
            </a:prstGeom>
            <a:noFill/>
            <a:ln w="9525" cap="flat" cmpd="sng">
              <a:solidFill>
                <a:schemeClr val="dk2"/>
              </a:solidFill>
              <a:prstDash val="solid"/>
              <a:round/>
              <a:headEnd type="stealth" w="sm" len="sm"/>
              <a:tailEnd type="none" w="sm" len="sm"/>
            </a:ln>
          </p:spPr>
          <p:txBody>
            <a:bodyPr spcFirstLastPara="1" wrap="square" lIns="121868" tIns="121868" rIns="121868" bIns="121868" anchor="ctr" anchorCtr="0">
              <a:noAutofit/>
            </a:bodyPr>
            <a:lstStyle/>
            <a:p>
              <a:endParaRPr sz="2399"/>
            </a:p>
          </p:txBody>
        </p:sp>
        <p:sp>
          <p:nvSpPr>
            <p:cNvPr id="315" name="Google Shape;315;p37"/>
            <p:cNvSpPr txBox="1"/>
            <p:nvPr/>
          </p:nvSpPr>
          <p:spPr>
            <a:xfrm>
              <a:off x="1246979" y="1452620"/>
              <a:ext cx="45600" cy="461610"/>
            </a:xfrm>
            <a:prstGeom prst="rect">
              <a:avLst/>
            </a:prstGeom>
            <a:noFill/>
            <a:ln>
              <a:noFill/>
            </a:ln>
          </p:spPr>
          <p:txBody>
            <a:bodyPr spcFirstLastPara="1" wrap="square" lIns="121868" tIns="121868" rIns="121868" bIns="121868" anchor="t" anchorCtr="0">
              <a:spAutoFit/>
            </a:bodyPr>
            <a:lstStyle/>
            <a:p>
              <a:endParaRPr sz="2399" i="1">
                <a:latin typeface="Times New Roman"/>
                <a:ea typeface="Times New Roman"/>
                <a:cs typeface="Times New Roman"/>
                <a:sym typeface="Times New Roman"/>
              </a:endParaRPr>
            </a:p>
          </p:txBody>
        </p:sp>
        <p:cxnSp>
          <p:nvCxnSpPr>
            <p:cNvPr id="316" name="Google Shape;316;p37"/>
            <p:cNvCxnSpPr>
              <a:stCxn id="308" idx="2"/>
            </p:cNvCxnSpPr>
            <p:nvPr/>
          </p:nvCxnSpPr>
          <p:spPr>
            <a:xfrm>
              <a:off x="1618404" y="2030450"/>
              <a:ext cx="1715400" cy="693600"/>
            </a:xfrm>
            <a:prstGeom prst="straightConnector1">
              <a:avLst/>
            </a:prstGeom>
            <a:noFill/>
            <a:ln w="9525" cap="flat" cmpd="sng">
              <a:solidFill>
                <a:schemeClr val="dk2"/>
              </a:solidFill>
              <a:prstDash val="solid"/>
              <a:round/>
              <a:headEnd type="none" w="med" len="med"/>
              <a:tailEnd type="triangle" w="med" len="med"/>
            </a:ln>
          </p:spPr>
        </p:cxnSp>
      </p:grpSp>
      <p:grpSp>
        <p:nvGrpSpPr>
          <p:cNvPr id="317" name="Google Shape;317;p37"/>
          <p:cNvGrpSpPr/>
          <p:nvPr/>
        </p:nvGrpSpPr>
        <p:grpSpPr>
          <a:xfrm>
            <a:off x="6274932" y="1704796"/>
            <a:ext cx="3719631" cy="1864584"/>
            <a:chOff x="4707425" y="1278260"/>
            <a:chExt cx="2790450" cy="1398802"/>
          </a:xfrm>
        </p:grpSpPr>
        <p:pic>
          <p:nvPicPr>
            <p:cNvPr id="318" name="Google Shape;318;p37"/>
            <p:cNvPicPr preferRelativeResize="0"/>
            <p:nvPr/>
          </p:nvPicPr>
          <p:blipFill rotWithShape="1">
            <a:blip r:embed="rId16">
              <a:alphaModFix/>
            </a:blip>
            <a:srcRect/>
            <a:stretch/>
          </p:blipFill>
          <p:spPr>
            <a:xfrm>
              <a:off x="5389827" y="1590695"/>
              <a:ext cx="480135" cy="482106"/>
            </a:xfrm>
            <a:prstGeom prst="rect">
              <a:avLst/>
            </a:prstGeom>
            <a:noFill/>
            <a:ln>
              <a:noFill/>
            </a:ln>
          </p:spPr>
        </p:pic>
        <p:sp>
          <p:nvSpPr>
            <p:cNvPr id="319" name="Google Shape;319;p37"/>
            <p:cNvSpPr txBox="1"/>
            <p:nvPr/>
          </p:nvSpPr>
          <p:spPr>
            <a:xfrm>
              <a:off x="5695682" y="1278260"/>
              <a:ext cx="1781100" cy="141300"/>
            </a:xfrm>
            <a:prstGeom prst="rect">
              <a:avLst/>
            </a:prstGeom>
            <a:blipFill rotWithShape="1">
              <a:blip r:embed="rId17">
                <a:alphaModFix/>
              </a:blip>
              <a:stretch>
                <a:fillRect t="-9839" r="-1179" b="-24578"/>
              </a:stretch>
            </a:blipFill>
            <a:ln>
              <a:noFill/>
            </a:ln>
          </p:spPr>
          <p:txBody>
            <a:bodyPr spcFirstLastPara="1" wrap="square" lIns="91410" tIns="45688" rIns="91410" bIns="45688" anchor="t" anchorCtr="0">
              <a:noAutofit/>
            </a:bodyPr>
            <a:lstStyle/>
            <a:p>
              <a:r>
                <a:rPr lang="en" sz="1866">
                  <a:latin typeface="Calibri"/>
                  <a:ea typeface="Calibri"/>
                  <a:cs typeface="Calibri"/>
                  <a:sym typeface="Calibri"/>
                </a:rPr>
                <a:t> </a:t>
              </a:r>
              <a:endParaRPr sz="1466"/>
            </a:p>
          </p:txBody>
        </p:sp>
        <p:sp>
          <p:nvSpPr>
            <p:cNvPr id="320" name="Google Shape;320;p37"/>
            <p:cNvSpPr/>
            <p:nvPr/>
          </p:nvSpPr>
          <p:spPr>
            <a:xfrm>
              <a:off x="5324375" y="1285962"/>
              <a:ext cx="2173500" cy="875700"/>
            </a:xfrm>
            <a:prstGeom prst="rect">
              <a:avLst/>
            </a:prstGeom>
            <a:noFill/>
            <a:ln w="12700" cap="flat" cmpd="sng">
              <a:solidFill>
                <a:srgbClr val="000000"/>
              </a:solidFill>
              <a:prstDash val="dot"/>
              <a:miter lim="800000"/>
              <a:headEnd type="none" w="sm" len="sm"/>
              <a:tailEnd type="none" w="sm" len="sm"/>
            </a:ln>
          </p:spPr>
          <p:txBody>
            <a:bodyPr spcFirstLastPara="1" wrap="square" lIns="91410" tIns="45688" rIns="91410" bIns="45688" anchor="ctr" anchorCtr="0">
              <a:noAutofit/>
            </a:bodyPr>
            <a:lstStyle/>
            <a:p>
              <a:pPr algn="ctr"/>
              <a:endParaRPr sz="1866">
                <a:solidFill>
                  <a:schemeClr val="lt1"/>
                </a:solidFill>
                <a:latin typeface="Calibri"/>
                <a:ea typeface="Calibri"/>
                <a:cs typeface="Calibri"/>
                <a:sym typeface="Calibri"/>
              </a:endParaRPr>
            </a:p>
          </p:txBody>
        </p:sp>
        <p:pic>
          <p:nvPicPr>
            <p:cNvPr id="321" name="Google Shape;321;p37"/>
            <p:cNvPicPr preferRelativeResize="0"/>
            <p:nvPr/>
          </p:nvPicPr>
          <p:blipFill rotWithShape="1">
            <a:blip r:embed="rId18">
              <a:alphaModFix/>
            </a:blip>
            <a:srcRect/>
            <a:stretch/>
          </p:blipFill>
          <p:spPr>
            <a:xfrm>
              <a:off x="6003045" y="1500573"/>
              <a:ext cx="1465586" cy="585191"/>
            </a:xfrm>
            <a:prstGeom prst="rect">
              <a:avLst/>
            </a:prstGeom>
            <a:noFill/>
            <a:ln>
              <a:noFill/>
            </a:ln>
          </p:spPr>
        </p:pic>
        <p:sp>
          <p:nvSpPr>
            <p:cNvPr id="322" name="Google Shape;322;p37"/>
            <p:cNvSpPr/>
            <p:nvPr/>
          </p:nvSpPr>
          <p:spPr>
            <a:xfrm>
              <a:off x="5386375" y="1577268"/>
              <a:ext cx="480000" cy="482100"/>
            </a:xfrm>
            <a:prstGeom prst="rect">
              <a:avLst/>
            </a:prstGeom>
            <a:solidFill>
              <a:schemeClr val="lt1"/>
            </a:solidFill>
            <a:ln w="12700" cap="flat" cmpd="sng">
              <a:solidFill>
                <a:schemeClr val="lt1"/>
              </a:solidFill>
              <a:prstDash val="dot"/>
              <a:miter lim="8000"/>
              <a:headEnd type="none" w="sm" len="sm"/>
              <a:tailEnd type="none" w="sm" len="sm"/>
            </a:ln>
          </p:spPr>
          <p:txBody>
            <a:bodyPr spcFirstLastPara="1" wrap="square" lIns="121868" tIns="121868" rIns="121868" bIns="121868" anchor="ctr" anchorCtr="0">
              <a:noAutofit/>
            </a:bodyPr>
            <a:lstStyle/>
            <a:p>
              <a:endParaRPr sz="2399"/>
            </a:p>
          </p:txBody>
        </p:sp>
        <p:sp>
          <p:nvSpPr>
            <p:cNvPr id="323" name="Google Shape;323;p37"/>
            <p:cNvSpPr txBox="1"/>
            <p:nvPr/>
          </p:nvSpPr>
          <p:spPr>
            <a:xfrm>
              <a:off x="5514579" y="1601905"/>
              <a:ext cx="56700" cy="276992"/>
            </a:xfrm>
            <a:prstGeom prst="rect">
              <a:avLst/>
            </a:prstGeom>
            <a:noFill/>
            <a:ln>
              <a:noFill/>
            </a:ln>
          </p:spPr>
          <p:txBody>
            <a:bodyPr spcFirstLastPara="1" wrap="square" lIns="121868" tIns="121868" rIns="121868" bIns="121868" anchor="t" anchorCtr="0">
              <a:spAutoFit/>
            </a:bodyPr>
            <a:lstStyle/>
            <a:p>
              <a:r>
                <a:rPr lang="en" sz="800">
                  <a:latin typeface="Open Sans"/>
                  <a:ea typeface="Open Sans"/>
                  <a:cs typeface="Open Sans"/>
                  <a:sym typeface="Open Sans"/>
                </a:rPr>
                <a:t>1</a:t>
              </a:r>
              <a:endParaRPr sz="800">
                <a:latin typeface="Open Sans"/>
                <a:ea typeface="Open Sans"/>
                <a:cs typeface="Open Sans"/>
                <a:sym typeface="Open Sans"/>
              </a:endParaRPr>
            </a:p>
          </p:txBody>
        </p:sp>
        <p:sp>
          <p:nvSpPr>
            <p:cNvPr id="324" name="Google Shape;324;p37"/>
            <p:cNvSpPr txBox="1"/>
            <p:nvPr/>
          </p:nvSpPr>
          <p:spPr>
            <a:xfrm>
              <a:off x="5816786" y="1391375"/>
              <a:ext cx="142500" cy="276992"/>
            </a:xfrm>
            <a:prstGeom prst="rect">
              <a:avLst/>
            </a:prstGeom>
            <a:noFill/>
            <a:ln>
              <a:noFill/>
            </a:ln>
          </p:spPr>
          <p:txBody>
            <a:bodyPr spcFirstLastPara="1" wrap="square" lIns="121868" tIns="121868" rIns="121868" bIns="121868" anchor="t" anchorCtr="0">
              <a:spAutoFit/>
            </a:bodyPr>
            <a:lstStyle/>
            <a:p>
              <a:r>
                <a:rPr lang="en" sz="800">
                  <a:latin typeface="Open Sans"/>
                  <a:ea typeface="Open Sans"/>
                  <a:cs typeface="Open Sans"/>
                  <a:sym typeface="Open Sans"/>
                </a:rPr>
                <a:t>1</a:t>
              </a:r>
              <a:endParaRPr sz="800">
                <a:latin typeface="Open Sans"/>
                <a:ea typeface="Open Sans"/>
                <a:cs typeface="Open Sans"/>
                <a:sym typeface="Open Sans"/>
              </a:endParaRPr>
            </a:p>
          </p:txBody>
        </p:sp>
        <p:sp>
          <p:nvSpPr>
            <p:cNvPr id="325" name="Google Shape;325;p37"/>
            <p:cNvSpPr/>
            <p:nvPr/>
          </p:nvSpPr>
          <p:spPr>
            <a:xfrm>
              <a:off x="5439498" y="1563021"/>
              <a:ext cx="463200" cy="463200"/>
            </a:xfrm>
            <a:prstGeom prst="rect">
              <a:avLst/>
            </a:prstGeom>
            <a:noFill/>
            <a:ln w="19050" cap="flat" cmpd="sng">
              <a:solidFill>
                <a:srgbClr val="000000"/>
              </a:solidFill>
              <a:prstDash val="solid"/>
              <a:miter lim="8000"/>
              <a:headEnd type="none" w="sm" len="sm"/>
              <a:tailEnd type="none" w="sm" len="sm"/>
            </a:ln>
          </p:spPr>
          <p:txBody>
            <a:bodyPr spcFirstLastPara="1" wrap="square" lIns="121868" tIns="121868" rIns="121868" bIns="121868" anchor="ctr" anchorCtr="0">
              <a:noAutofit/>
            </a:bodyPr>
            <a:lstStyle/>
            <a:p>
              <a:endParaRPr sz="2399"/>
            </a:p>
          </p:txBody>
        </p:sp>
        <p:sp>
          <p:nvSpPr>
            <p:cNvPr id="326" name="Google Shape;326;p37"/>
            <p:cNvSpPr txBox="1"/>
            <p:nvPr/>
          </p:nvSpPr>
          <p:spPr>
            <a:xfrm>
              <a:off x="5288988" y="1397482"/>
              <a:ext cx="56700" cy="276992"/>
            </a:xfrm>
            <a:prstGeom prst="rect">
              <a:avLst/>
            </a:prstGeom>
            <a:noFill/>
            <a:ln>
              <a:noFill/>
            </a:ln>
          </p:spPr>
          <p:txBody>
            <a:bodyPr spcFirstLastPara="1" wrap="square" lIns="121868" tIns="121868" rIns="121868" bIns="121868" anchor="t" anchorCtr="0">
              <a:spAutoFit/>
            </a:bodyPr>
            <a:lstStyle/>
            <a:p>
              <a:r>
                <a:rPr lang="en" sz="800">
                  <a:latin typeface="Open Sans"/>
                  <a:ea typeface="Open Sans"/>
                  <a:cs typeface="Open Sans"/>
                  <a:sym typeface="Open Sans"/>
                </a:rPr>
                <a:t>2</a:t>
              </a:r>
              <a:endParaRPr sz="800">
                <a:latin typeface="Open Sans"/>
                <a:ea typeface="Open Sans"/>
                <a:cs typeface="Open Sans"/>
                <a:sym typeface="Open Sans"/>
              </a:endParaRPr>
            </a:p>
          </p:txBody>
        </p:sp>
        <p:sp>
          <p:nvSpPr>
            <p:cNvPr id="327" name="Google Shape;327;p37"/>
            <p:cNvSpPr txBox="1"/>
            <p:nvPr/>
          </p:nvSpPr>
          <p:spPr>
            <a:xfrm>
              <a:off x="5292251" y="1905521"/>
              <a:ext cx="102600" cy="276992"/>
            </a:xfrm>
            <a:prstGeom prst="rect">
              <a:avLst/>
            </a:prstGeom>
            <a:noFill/>
            <a:ln>
              <a:noFill/>
            </a:ln>
          </p:spPr>
          <p:txBody>
            <a:bodyPr spcFirstLastPara="1" wrap="square" lIns="121868" tIns="121868" rIns="121868" bIns="121868" anchor="t" anchorCtr="0">
              <a:spAutoFit/>
            </a:bodyPr>
            <a:lstStyle/>
            <a:p>
              <a:r>
                <a:rPr lang="en" sz="800">
                  <a:latin typeface="Open Sans"/>
                  <a:ea typeface="Open Sans"/>
                  <a:cs typeface="Open Sans"/>
                  <a:sym typeface="Open Sans"/>
                </a:rPr>
                <a:t>3</a:t>
              </a:r>
              <a:endParaRPr sz="800">
                <a:latin typeface="Open Sans"/>
                <a:ea typeface="Open Sans"/>
                <a:cs typeface="Open Sans"/>
                <a:sym typeface="Open Sans"/>
              </a:endParaRPr>
            </a:p>
          </p:txBody>
        </p:sp>
        <p:sp>
          <p:nvSpPr>
            <p:cNvPr id="328" name="Google Shape;328;p37"/>
            <p:cNvSpPr txBox="1"/>
            <p:nvPr/>
          </p:nvSpPr>
          <p:spPr>
            <a:xfrm>
              <a:off x="5821483" y="1910850"/>
              <a:ext cx="102600" cy="276992"/>
            </a:xfrm>
            <a:prstGeom prst="rect">
              <a:avLst/>
            </a:prstGeom>
            <a:noFill/>
            <a:ln>
              <a:noFill/>
            </a:ln>
          </p:spPr>
          <p:txBody>
            <a:bodyPr spcFirstLastPara="1" wrap="square" lIns="121868" tIns="121868" rIns="121868" bIns="121868" anchor="t" anchorCtr="0">
              <a:spAutoFit/>
            </a:bodyPr>
            <a:lstStyle/>
            <a:p>
              <a:r>
                <a:rPr lang="en" sz="800">
                  <a:latin typeface="Open Sans"/>
                  <a:ea typeface="Open Sans"/>
                  <a:cs typeface="Open Sans"/>
                  <a:sym typeface="Open Sans"/>
                </a:rPr>
                <a:t>4</a:t>
              </a:r>
              <a:endParaRPr sz="800">
                <a:latin typeface="Open Sans"/>
                <a:ea typeface="Open Sans"/>
                <a:cs typeface="Open Sans"/>
                <a:sym typeface="Open Sans"/>
              </a:endParaRPr>
            </a:p>
          </p:txBody>
        </p:sp>
        <p:sp>
          <p:nvSpPr>
            <p:cNvPr id="329" name="Google Shape;329;p37"/>
            <p:cNvSpPr/>
            <p:nvPr/>
          </p:nvSpPr>
          <p:spPr>
            <a:xfrm>
              <a:off x="5531574" y="1648095"/>
              <a:ext cx="72300" cy="42600"/>
            </a:xfrm>
            <a:prstGeom prst="rect">
              <a:avLst/>
            </a:prstGeom>
            <a:solidFill>
              <a:schemeClr val="lt1"/>
            </a:solidFill>
            <a:ln w="19050" cap="flat" cmpd="sng">
              <a:solidFill>
                <a:schemeClr val="lt1"/>
              </a:solidFill>
              <a:prstDash val="solid"/>
              <a:miter lim="8000"/>
              <a:headEnd type="none" w="sm" len="sm"/>
              <a:tailEnd type="none" w="sm" len="sm"/>
            </a:ln>
          </p:spPr>
          <p:txBody>
            <a:bodyPr spcFirstLastPara="1" wrap="square" lIns="121868" tIns="121868" rIns="121868" bIns="121868" anchor="ctr" anchorCtr="0">
              <a:noAutofit/>
            </a:bodyPr>
            <a:lstStyle/>
            <a:p>
              <a:endParaRPr sz="2399"/>
            </a:p>
          </p:txBody>
        </p:sp>
        <p:sp>
          <p:nvSpPr>
            <p:cNvPr id="330" name="Google Shape;330;p37"/>
            <p:cNvSpPr/>
            <p:nvPr/>
          </p:nvSpPr>
          <p:spPr>
            <a:xfrm>
              <a:off x="5890195" y="1551831"/>
              <a:ext cx="21300" cy="213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31" name="Google Shape;331;p37"/>
            <p:cNvSpPr/>
            <p:nvPr/>
          </p:nvSpPr>
          <p:spPr>
            <a:xfrm>
              <a:off x="5428541" y="1551831"/>
              <a:ext cx="21300" cy="213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32" name="Google Shape;332;p37"/>
            <p:cNvSpPr/>
            <p:nvPr/>
          </p:nvSpPr>
          <p:spPr>
            <a:xfrm>
              <a:off x="5428541" y="2013489"/>
              <a:ext cx="21300" cy="213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33" name="Google Shape;333;p37"/>
            <p:cNvSpPr/>
            <p:nvPr/>
          </p:nvSpPr>
          <p:spPr>
            <a:xfrm>
              <a:off x="5892625" y="2015918"/>
              <a:ext cx="21300" cy="213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34" name="Google Shape;334;p37"/>
            <p:cNvSpPr/>
            <p:nvPr/>
          </p:nvSpPr>
          <p:spPr>
            <a:xfrm>
              <a:off x="5553075" y="1647825"/>
              <a:ext cx="142500" cy="114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cxnSp>
          <p:nvCxnSpPr>
            <p:cNvPr id="335" name="Google Shape;335;p37"/>
            <p:cNvCxnSpPr>
              <a:stCxn id="320" idx="2"/>
              <a:endCxn id="275" idx="0"/>
            </p:cNvCxnSpPr>
            <p:nvPr/>
          </p:nvCxnSpPr>
          <p:spPr>
            <a:xfrm flipH="1">
              <a:off x="4707425" y="2161662"/>
              <a:ext cx="1703700" cy="515400"/>
            </a:xfrm>
            <a:prstGeom prst="straightConnector1">
              <a:avLst/>
            </a:prstGeom>
            <a:noFill/>
            <a:ln w="9525" cap="flat" cmpd="sng">
              <a:solidFill>
                <a:schemeClr val="dk2"/>
              </a:solidFill>
              <a:prstDash val="solid"/>
              <a:round/>
              <a:headEnd type="none" w="med" len="med"/>
              <a:tailEnd type="triangle" w="med" len="med"/>
            </a:ln>
          </p:spPr>
        </p:cxnSp>
      </p:grpSp>
      <p:grpSp>
        <p:nvGrpSpPr>
          <p:cNvPr id="336" name="Google Shape;336;p37"/>
          <p:cNvGrpSpPr/>
          <p:nvPr/>
        </p:nvGrpSpPr>
        <p:grpSpPr>
          <a:xfrm>
            <a:off x="3085886" y="3608920"/>
            <a:ext cx="5224815" cy="362110"/>
            <a:chOff x="2315018" y="2706725"/>
            <a:chExt cx="3919632" cy="271653"/>
          </a:xfrm>
        </p:grpSpPr>
        <p:pic>
          <p:nvPicPr>
            <p:cNvPr id="337" name="Google Shape;337;p37"/>
            <p:cNvPicPr preferRelativeResize="0"/>
            <p:nvPr/>
          </p:nvPicPr>
          <p:blipFill rotWithShape="1">
            <a:blip r:embed="rId19">
              <a:alphaModFix/>
            </a:blip>
            <a:srcRect l="15131"/>
            <a:stretch/>
          </p:blipFill>
          <p:spPr>
            <a:xfrm>
              <a:off x="3522168" y="2706725"/>
              <a:ext cx="326150" cy="271650"/>
            </a:xfrm>
            <a:prstGeom prst="rect">
              <a:avLst/>
            </a:prstGeom>
            <a:noFill/>
            <a:ln>
              <a:noFill/>
            </a:ln>
          </p:spPr>
        </p:pic>
        <p:pic>
          <p:nvPicPr>
            <p:cNvPr id="338" name="Google Shape;338;p37"/>
            <p:cNvPicPr preferRelativeResize="0"/>
            <p:nvPr/>
          </p:nvPicPr>
          <p:blipFill rotWithShape="1">
            <a:blip r:embed="rId19">
              <a:alphaModFix/>
            </a:blip>
            <a:srcRect l="15131"/>
            <a:stretch/>
          </p:blipFill>
          <p:spPr>
            <a:xfrm>
              <a:off x="2315018" y="2706728"/>
              <a:ext cx="326150" cy="271650"/>
            </a:xfrm>
            <a:prstGeom prst="rect">
              <a:avLst/>
            </a:prstGeom>
            <a:noFill/>
            <a:ln>
              <a:noFill/>
            </a:ln>
          </p:spPr>
        </p:pic>
        <p:pic>
          <p:nvPicPr>
            <p:cNvPr id="339" name="Google Shape;339;p37"/>
            <p:cNvPicPr preferRelativeResize="0"/>
            <p:nvPr/>
          </p:nvPicPr>
          <p:blipFill>
            <a:blip r:embed="rId20">
              <a:alphaModFix/>
            </a:blip>
            <a:stretch>
              <a:fillRect/>
            </a:stretch>
          </p:blipFill>
          <p:spPr>
            <a:xfrm>
              <a:off x="4729325" y="2716338"/>
              <a:ext cx="326150" cy="259746"/>
            </a:xfrm>
            <a:prstGeom prst="rect">
              <a:avLst/>
            </a:prstGeom>
            <a:noFill/>
            <a:ln>
              <a:noFill/>
            </a:ln>
          </p:spPr>
        </p:pic>
        <p:pic>
          <p:nvPicPr>
            <p:cNvPr id="340" name="Google Shape;340;p37"/>
            <p:cNvPicPr preferRelativeResize="0"/>
            <p:nvPr/>
          </p:nvPicPr>
          <p:blipFill>
            <a:blip r:embed="rId20">
              <a:alphaModFix/>
            </a:blip>
            <a:stretch>
              <a:fillRect/>
            </a:stretch>
          </p:blipFill>
          <p:spPr>
            <a:xfrm>
              <a:off x="5908500" y="2716338"/>
              <a:ext cx="326150" cy="259746"/>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38"/>
          <p:cNvPicPr preferRelativeResize="0"/>
          <p:nvPr/>
        </p:nvPicPr>
        <p:blipFill rotWithShape="1">
          <a:blip r:embed="rId3">
            <a:alphaModFix/>
          </a:blip>
          <a:srcRect/>
          <a:stretch/>
        </p:blipFill>
        <p:spPr>
          <a:xfrm>
            <a:off x="947886" y="3569496"/>
            <a:ext cx="10653933" cy="2580918"/>
          </a:xfrm>
          <a:prstGeom prst="rect">
            <a:avLst/>
          </a:prstGeom>
          <a:noFill/>
          <a:ln>
            <a:noFill/>
          </a:ln>
          <a:effectLst>
            <a:outerShdw blurRad="200025" dist="47625" dir="5400000" algn="bl" rotWithShape="0">
              <a:srgbClr val="000000">
                <a:alpha val="50000"/>
              </a:srgbClr>
            </a:outerShdw>
          </a:effectLst>
        </p:spPr>
      </p:pic>
      <p:sp>
        <p:nvSpPr>
          <p:cNvPr id="347" name="Google Shape;347;p38"/>
          <p:cNvSpPr txBox="1">
            <a:spLocks noGrp="1"/>
          </p:cNvSpPr>
          <p:nvPr>
            <p:ph type="title"/>
          </p:nvPr>
        </p:nvSpPr>
        <p:spPr>
          <a:xfrm>
            <a:off x="415492" y="229633"/>
            <a:ext cx="11357841" cy="763401"/>
          </a:xfrm>
          <a:prstGeom prst="rect">
            <a:avLst/>
          </a:prstGeom>
        </p:spPr>
        <p:txBody>
          <a:bodyPr spcFirstLastPara="1" vert="horz" wrap="square" lIns="121868" tIns="121868" rIns="121868" bIns="121868" rtlCol="0" anchor="t" anchorCtr="0">
            <a:normAutofit fontScale="90000"/>
          </a:bodyPr>
          <a:lstStyle/>
          <a:p>
            <a:pPr algn="ctr">
              <a:spcBef>
                <a:spcPts val="0"/>
              </a:spcBef>
            </a:pPr>
            <a:r>
              <a:rPr lang="en"/>
              <a:t>Equivariant Neural Networks</a:t>
            </a:r>
            <a:endParaRPr sz="1466"/>
          </a:p>
          <a:p>
            <a:pPr>
              <a:spcBef>
                <a:spcPts val="0"/>
              </a:spcBef>
            </a:pPr>
            <a:endParaRPr b="1">
              <a:latin typeface="Calibri"/>
              <a:ea typeface="Calibri"/>
              <a:cs typeface="Calibri"/>
              <a:sym typeface="Calibri"/>
            </a:endParaRPr>
          </a:p>
        </p:txBody>
      </p:sp>
      <p:sp>
        <p:nvSpPr>
          <p:cNvPr id="348" name="Google Shape;348;p38"/>
          <p:cNvSpPr txBox="1"/>
          <p:nvPr/>
        </p:nvSpPr>
        <p:spPr>
          <a:xfrm>
            <a:off x="1012003" y="6275059"/>
            <a:ext cx="10387294" cy="574348"/>
          </a:xfrm>
          <a:prstGeom prst="rect">
            <a:avLst/>
          </a:prstGeom>
          <a:noFill/>
          <a:ln>
            <a:noFill/>
          </a:ln>
        </p:spPr>
        <p:txBody>
          <a:bodyPr spcFirstLastPara="1" wrap="square" lIns="121868" tIns="121868" rIns="121868" bIns="121868" anchor="t" anchorCtr="0">
            <a:spAutoFit/>
          </a:bodyPr>
          <a:lstStyle/>
          <a:p>
            <a:r>
              <a:rPr lang="en" sz="2133">
                <a:solidFill>
                  <a:srgbClr val="980000"/>
                </a:solidFill>
                <a:latin typeface="Open Sans"/>
                <a:ea typeface="Open Sans"/>
                <a:cs typeface="Open Sans"/>
                <a:sym typeface="Open Sans"/>
              </a:rPr>
              <a:t>Equivariant </a:t>
            </a:r>
            <a:r>
              <a:rPr lang="en" sz="2133">
                <a:latin typeface="Open Sans"/>
                <a:ea typeface="Open Sans"/>
                <a:cs typeface="Open Sans"/>
                <a:sym typeface="Open Sans"/>
              </a:rPr>
              <a:t>Linear Layers and </a:t>
            </a:r>
            <a:r>
              <a:rPr lang="en" sz="2133">
                <a:solidFill>
                  <a:srgbClr val="980000"/>
                </a:solidFill>
                <a:latin typeface="Open Sans"/>
                <a:ea typeface="Open Sans"/>
                <a:cs typeface="Open Sans"/>
                <a:sym typeface="Open Sans"/>
              </a:rPr>
              <a:t>Equivariant </a:t>
            </a:r>
            <a:r>
              <a:rPr lang="en" sz="2133">
                <a:latin typeface="Open Sans"/>
                <a:ea typeface="Open Sans"/>
                <a:cs typeface="Open Sans"/>
                <a:sym typeface="Open Sans"/>
              </a:rPr>
              <a:t>Activations ⇒ </a:t>
            </a:r>
            <a:r>
              <a:rPr lang="en" sz="2133">
                <a:solidFill>
                  <a:srgbClr val="980000"/>
                </a:solidFill>
                <a:latin typeface="Open Sans"/>
                <a:ea typeface="Open Sans"/>
                <a:cs typeface="Open Sans"/>
                <a:sym typeface="Open Sans"/>
              </a:rPr>
              <a:t>Equivariant </a:t>
            </a:r>
            <a:r>
              <a:rPr lang="en" sz="2133">
                <a:latin typeface="Open Sans"/>
                <a:ea typeface="Open Sans"/>
                <a:cs typeface="Open Sans"/>
                <a:sym typeface="Open Sans"/>
              </a:rPr>
              <a:t>Network </a:t>
            </a:r>
            <a:endParaRPr sz="2133">
              <a:latin typeface="Open Sans"/>
              <a:ea typeface="Open Sans"/>
              <a:cs typeface="Open Sans"/>
              <a:sym typeface="Open Sans"/>
            </a:endParaRPr>
          </a:p>
        </p:txBody>
      </p:sp>
      <p:sp>
        <p:nvSpPr>
          <p:cNvPr id="349" name="Google Shape;349;p38"/>
          <p:cNvSpPr/>
          <p:nvPr/>
        </p:nvSpPr>
        <p:spPr>
          <a:xfrm>
            <a:off x="5499834" y="5723702"/>
            <a:ext cx="594645" cy="382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50" name="Google Shape;350;p38"/>
          <p:cNvSpPr/>
          <p:nvPr/>
        </p:nvSpPr>
        <p:spPr>
          <a:xfrm>
            <a:off x="5080843" y="3576595"/>
            <a:ext cx="594645" cy="37150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51" name="Google Shape;351;p38"/>
          <p:cNvSpPr/>
          <p:nvPr/>
        </p:nvSpPr>
        <p:spPr>
          <a:xfrm>
            <a:off x="1997112" y="3576595"/>
            <a:ext cx="512267" cy="37150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pic>
        <p:nvPicPr>
          <p:cNvPr id="352" name="Google Shape;352;p38"/>
          <p:cNvPicPr preferRelativeResize="0"/>
          <p:nvPr/>
        </p:nvPicPr>
        <p:blipFill>
          <a:blip r:embed="rId4">
            <a:alphaModFix/>
          </a:blip>
          <a:stretch>
            <a:fillRect/>
          </a:stretch>
        </p:blipFill>
        <p:spPr>
          <a:xfrm>
            <a:off x="5681970" y="5729301"/>
            <a:ext cx="396270" cy="371503"/>
          </a:xfrm>
          <a:prstGeom prst="rect">
            <a:avLst/>
          </a:prstGeom>
          <a:noFill/>
          <a:ln>
            <a:noFill/>
          </a:ln>
        </p:spPr>
      </p:pic>
      <p:sp>
        <p:nvSpPr>
          <p:cNvPr id="353" name="Google Shape;353;p38"/>
          <p:cNvSpPr/>
          <p:nvPr/>
        </p:nvSpPr>
        <p:spPr>
          <a:xfrm>
            <a:off x="9855432" y="3576595"/>
            <a:ext cx="512267" cy="37150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pic>
        <p:nvPicPr>
          <p:cNvPr id="354" name="Google Shape;354;p38"/>
          <p:cNvPicPr preferRelativeResize="0"/>
          <p:nvPr/>
        </p:nvPicPr>
        <p:blipFill>
          <a:blip r:embed="rId5">
            <a:alphaModFix/>
          </a:blip>
          <a:stretch>
            <a:fillRect/>
          </a:stretch>
        </p:blipFill>
        <p:spPr>
          <a:xfrm>
            <a:off x="2140042" y="3614995"/>
            <a:ext cx="369325" cy="294690"/>
          </a:xfrm>
          <a:prstGeom prst="rect">
            <a:avLst/>
          </a:prstGeom>
          <a:noFill/>
          <a:ln>
            <a:noFill/>
          </a:ln>
        </p:spPr>
      </p:pic>
      <p:pic>
        <p:nvPicPr>
          <p:cNvPr id="355" name="Google Shape;355;p38"/>
          <p:cNvPicPr preferRelativeResize="0"/>
          <p:nvPr/>
        </p:nvPicPr>
        <p:blipFill>
          <a:blip r:embed="rId6">
            <a:alphaModFix/>
          </a:blip>
          <a:stretch>
            <a:fillRect/>
          </a:stretch>
        </p:blipFill>
        <p:spPr>
          <a:xfrm>
            <a:off x="5284335" y="3616922"/>
            <a:ext cx="396263" cy="288949"/>
          </a:xfrm>
          <a:prstGeom prst="rect">
            <a:avLst/>
          </a:prstGeom>
          <a:noFill/>
          <a:ln>
            <a:noFill/>
          </a:ln>
        </p:spPr>
      </p:pic>
      <p:pic>
        <p:nvPicPr>
          <p:cNvPr id="356" name="Google Shape;356;p38"/>
          <p:cNvPicPr preferRelativeResize="0"/>
          <p:nvPr/>
        </p:nvPicPr>
        <p:blipFill>
          <a:blip r:embed="rId7">
            <a:alphaModFix/>
          </a:blip>
          <a:stretch>
            <a:fillRect/>
          </a:stretch>
        </p:blipFill>
        <p:spPr>
          <a:xfrm>
            <a:off x="8455531" y="3628276"/>
            <a:ext cx="396263" cy="284824"/>
          </a:xfrm>
          <a:prstGeom prst="rect">
            <a:avLst/>
          </a:prstGeom>
          <a:noFill/>
          <a:ln>
            <a:noFill/>
          </a:ln>
        </p:spPr>
      </p:pic>
      <p:sp>
        <p:nvSpPr>
          <p:cNvPr id="357" name="Google Shape;357;p38"/>
          <p:cNvSpPr/>
          <p:nvPr/>
        </p:nvSpPr>
        <p:spPr>
          <a:xfrm>
            <a:off x="3669644" y="3614818"/>
            <a:ext cx="283526" cy="167156"/>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58" name="Google Shape;358;p38"/>
          <p:cNvSpPr/>
          <p:nvPr/>
        </p:nvSpPr>
        <p:spPr>
          <a:xfrm>
            <a:off x="6967684" y="3633380"/>
            <a:ext cx="396297" cy="22954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pic>
        <p:nvPicPr>
          <p:cNvPr id="359" name="Google Shape;359;p38"/>
          <p:cNvPicPr preferRelativeResize="0"/>
          <p:nvPr/>
        </p:nvPicPr>
        <p:blipFill>
          <a:blip r:embed="rId8">
            <a:alphaModFix/>
          </a:blip>
          <a:stretch>
            <a:fillRect/>
          </a:stretch>
        </p:blipFill>
        <p:spPr>
          <a:xfrm>
            <a:off x="6950756" y="3646514"/>
            <a:ext cx="229491" cy="203259"/>
          </a:xfrm>
          <a:prstGeom prst="rect">
            <a:avLst/>
          </a:prstGeom>
          <a:noFill/>
          <a:ln>
            <a:noFill/>
          </a:ln>
        </p:spPr>
      </p:pic>
      <p:pic>
        <p:nvPicPr>
          <p:cNvPr id="360" name="Google Shape;360;p38"/>
          <p:cNvPicPr preferRelativeResize="0"/>
          <p:nvPr/>
        </p:nvPicPr>
        <p:blipFill>
          <a:blip r:embed="rId8">
            <a:alphaModFix/>
          </a:blip>
          <a:stretch>
            <a:fillRect/>
          </a:stretch>
        </p:blipFill>
        <p:spPr>
          <a:xfrm>
            <a:off x="3863527" y="3659761"/>
            <a:ext cx="229491" cy="203259"/>
          </a:xfrm>
          <a:prstGeom prst="rect">
            <a:avLst/>
          </a:prstGeom>
          <a:noFill/>
          <a:ln>
            <a:noFill/>
          </a:ln>
        </p:spPr>
      </p:pic>
      <p:pic>
        <p:nvPicPr>
          <p:cNvPr id="361" name="Google Shape;361;p38"/>
          <p:cNvPicPr preferRelativeResize="0"/>
          <p:nvPr/>
        </p:nvPicPr>
        <p:blipFill>
          <a:blip r:embed="rId9">
            <a:alphaModFix/>
          </a:blip>
          <a:stretch>
            <a:fillRect/>
          </a:stretch>
        </p:blipFill>
        <p:spPr>
          <a:xfrm>
            <a:off x="3836516" y="3638561"/>
            <a:ext cx="283526" cy="247586"/>
          </a:xfrm>
          <a:prstGeom prst="rect">
            <a:avLst/>
          </a:prstGeom>
          <a:noFill/>
          <a:ln>
            <a:noFill/>
          </a:ln>
        </p:spPr>
      </p:pic>
      <p:pic>
        <p:nvPicPr>
          <p:cNvPr id="362" name="Google Shape;362;p38"/>
          <p:cNvPicPr preferRelativeResize="0"/>
          <p:nvPr/>
        </p:nvPicPr>
        <p:blipFill>
          <a:blip r:embed="rId10">
            <a:alphaModFix/>
          </a:blip>
          <a:stretch>
            <a:fillRect/>
          </a:stretch>
        </p:blipFill>
        <p:spPr>
          <a:xfrm>
            <a:off x="6871877" y="3654975"/>
            <a:ext cx="369337" cy="240504"/>
          </a:xfrm>
          <a:prstGeom prst="rect">
            <a:avLst/>
          </a:prstGeom>
          <a:noFill/>
          <a:ln>
            <a:noFill/>
          </a:ln>
        </p:spPr>
      </p:pic>
      <p:pic>
        <p:nvPicPr>
          <p:cNvPr id="363" name="Google Shape;363;p38"/>
          <p:cNvPicPr preferRelativeResize="0"/>
          <p:nvPr/>
        </p:nvPicPr>
        <p:blipFill rotWithShape="1">
          <a:blip r:embed="rId11">
            <a:alphaModFix/>
          </a:blip>
          <a:srcRect t="33666" r="31280" b="49074"/>
          <a:stretch/>
        </p:blipFill>
        <p:spPr>
          <a:xfrm>
            <a:off x="2857588" y="4980596"/>
            <a:ext cx="512267" cy="371503"/>
          </a:xfrm>
          <a:prstGeom prst="rect">
            <a:avLst/>
          </a:prstGeom>
          <a:noFill/>
          <a:ln>
            <a:noFill/>
          </a:ln>
        </p:spPr>
      </p:pic>
      <p:pic>
        <p:nvPicPr>
          <p:cNvPr id="364" name="Google Shape;364;p38"/>
          <p:cNvPicPr preferRelativeResize="0"/>
          <p:nvPr/>
        </p:nvPicPr>
        <p:blipFill rotWithShape="1">
          <a:blip r:embed="rId11">
            <a:alphaModFix/>
          </a:blip>
          <a:srcRect t="49072" b="33669"/>
          <a:stretch/>
        </p:blipFill>
        <p:spPr>
          <a:xfrm>
            <a:off x="8553538" y="4980591"/>
            <a:ext cx="745472" cy="371503"/>
          </a:xfrm>
          <a:prstGeom prst="rect">
            <a:avLst/>
          </a:prstGeom>
          <a:noFill/>
          <a:ln>
            <a:noFill/>
          </a:ln>
        </p:spPr>
      </p:pic>
      <p:pic>
        <p:nvPicPr>
          <p:cNvPr id="365" name="Google Shape;365;p38"/>
          <p:cNvPicPr preferRelativeResize="0"/>
          <p:nvPr/>
        </p:nvPicPr>
        <p:blipFill rotWithShape="1">
          <a:blip r:embed="rId11">
            <a:alphaModFix/>
          </a:blip>
          <a:srcRect t="66462" r="31280" b="16278"/>
          <a:stretch/>
        </p:blipFill>
        <p:spPr>
          <a:xfrm>
            <a:off x="3863526" y="4273187"/>
            <a:ext cx="512267" cy="371503"/>
          </a:xfrm>
          <a:prstGeom prst="rect">
            <a:avLst/>
          </a:prstGeom>
          <a:noFill/>
          <a:ln>
            <a:noFill/>
          </a:ln>
        </p:spPr>
      </p:pic>
      <p:pic>
        <p:nvPicPr>
          <p:cNvPr id="366" name="Google Shape;366;p38"/>
          <p:cNvPicPr preferRelativeResize="0"/>
          <p:nvPr/>
        </p:nvPicPr>
        <p:blipFill rotWithShape="1">
          <a:blip r:embed="rId11">
            <a:alphaModFix/>
          </a:blip>
          <a:srcRect t="66462" r="31280" b="16278"/>
          <a:stretch/>
        </p:blipFill>
        <p:spPr>
          <a:xfrm>
            <a:off x="5043681" y="4282490"/>
            <a:ext cx="512267" cy="371503"/>
          </a:xfrm>
          <a:prstGeom prst="rect">
            <a:avLst/>
          </a:prstGeom>
          <a:noFill/>
          <a:ln>
            <a:noFill/>
          </a:ln>
        </p:spPr>
      </p:pic>
      <p:pic>
        <p:nvPicPr>
          <p:cNvPr id="367" name="Google Shape;367;p38"/>
          <p:cNvPicPr preferRelativeResize="0"/>
          <p:nvPr/>
        </p:nvPicPr>
        <p:blipFill rotWithShape="1">
          <a:blip r:embed="rId11">
            <a:alphaModFix/>
          </a:blip>
          <a:srcRect t="82220" r="31280"/>
          <a:stretch/>
        </p:blipFill>
        <p:spPr>
          <a:xfrm>
            <a:off x="6094478" y="4425840"/>
            <a:ext cx="512267" cy="382700"/>
          </a:xfrm>
          <a:prstGeom prst="rect">
            <a:avLst/>
          </a:prstGeom>
          <a:noFill/>
          <a:ln>
            <a:noFill/>
          </a:ln>
        </p:spPr>
      </p:pic>
      <p:pic>
        <p:nvPicPr>
          <p:cNvPr id="368" name="Google Shape;368;p38"/>
          <p:cNvPicPr preferRelativeResize="0"/>
          <p:nvPr/>
        </p:nvPicPr>
        <p:blipFill rotWithShape="1">
          <a:blip r:embed="rId11">
            <a:alphaModFix/>
          </a:blip>
          <a:srcRect l="10398" t="86309" r="31282"/>
          <a:stretch/>
        </p:blipFill>
        <p:spPr>
          <a:xfrm>
            <a:off x="7363982" y="4568366"/>
            <a:ext cx="434753" cy="294690"/>
          </a:xfrm>
          <a:prstGeom prst="rect">
            <a:avLst/>
          </a:prstGeom>
          <a:noFill/>
          <a:ln>
            <a:noFill/>
          </a:ln>
        </p:spPr>
      </p:pic>
      <p:sp>
        <p:nvSpPr>
          <p:cNvPr id="369" name="Google Shape;369;p38"/>
          <p:cNvSpPr/>
          <p:nvPr/>
        </p:nvSpPr>
        <p:spPr>
          <a:xfrm>
            <a:off x="7425232" y="4517117"/>
            <a:ext cx="92776" cy="60384"/>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70" name="Google Shape;370;p38"/>
          <p:cNvSpPr/>
          <p:nvPr/>
        </p:nvSpPr>
        <p:spPr>
          <a:xfrm>
            <a:off x="7311428" y="4623956"/>
            <a:ext cx="77980" cy="102373"/>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grpSp>
        <p:nvGrpSpPr>
          <p:cNvPr id="371" name="Google Shape;371;p38"/>
          <p:cNvGrpSpPr/>
          <p:nvPr/>
        </p:nvGrpSpPr>
        <p:grpSpPr>
          <a:xfrm>
            <a:off x="228437" y="3054847"/>
            <a:ext cx="9937946" cy="707600"/>
            <a:chOff x="171372" y="2243260"/>
            <a:chExt cx="7455401" cy="530838"/>
          </a:xfrm>
        </p:grpSpPr>
        <p:pic>
          <p:nvPicPr>
            <p:cNvPr id="372" name="Google Shape;372;p38"/>
            <p:cNvPicPr preferRelativeResize="0"/>
            <p:nvPr/>
          </p:nvPicPr>
          <p:blipFill rotWithShape="1">
            <a:blip r:embed="rId12">
              <a:alphaModFix/>
            </a:blip>
            <a:srcRect/>
            <a:stretch/>
          </p:blipFill>
          <p:spPr>
            <a:xfrm>
              <a:off x="171372" y="2243260"/>
              <a:ext cx="1220214" cy="221075"/>
            </a:xfrm>
            <a:prstGeom prst="rect">
              <a:avLst/>
            </a:prstGeom>
            <a:noFill/>
            <a:ln w="9525" cap="flat" cmpd="sng">
              <a:solidFill>
                <a:srgbClr val="000000"/>
              </a:solidFill>
              <a:prstDash val="dot"/>
              <a:round/>
              <a:headEnd type="none" w="sm" len="sm"/>
              <a:tailEnd type="none" w="sm" len="sm"/>
            </a:ln>
          </p:spPr>
        </p:pic>
        <p:cxnSp>
          <p:nvCxnSpPr>
            <p:cNvPr id="373" name="Google Shape;373;p38"/>
            <p:cNvCxnSpPr>
              <a:stCxn id="372" idx="3"/>
              <a:endCxn id="361" idx="1"/>
            </p:cNvCxnSpPr>
            <p:nvPr/>
          </p:nvCxnSpPr>
          <p:spPr>
            <a:xfrm>
              <a:off x="1391586" y="2353797"/>
              <a:ext cx="1486500" cy="420300"/>
            </a:xfrm>
            <a:prstGeom prst="straightConnector1">
              <a:avLst/>
            </a:prstGeom>
            <a:noFill/>
            <a:ln w="9525" cap="flat" cmpd="sng">
              <a:solidFill>
                <a:schemeClr val="dk2"/>
              </a:solidFill>
              <a:prstDash val="solid"/>
              <a:round/>
              <a:headEnd type="none" w="med" len="med"/>
              <a:tailEnd type="triangle" w="med" len="med"/>
            </a:ln>
          </p:spPr>
        </p:cxnSp>
        <p:pic>
          <p:nvPicPr>
            <p:cNvPr id="374" name="Google Shape;374;p38"/>
            <p:cNvPicPr preferRelativeResize="0"/>
            <p:nvPr/>
          </p:nvPicPr>
          <p:blipFill>
            <a:blip r:embed="rId13">
              <a:alphaModFix/>
            </a:blip>
            <a:stretch>
              <a:fillRect/>
            </a:stretch>
          </p:blipFill>
          <p:spPr>
            <a:xfrm>
              <a:off x="7146648" y="2347208"/>
              <a:ext cx="480125" cy="210642"/>
            </a:xfrm>
            <a:prstGeom prst="rect">
              <a:avLst/>
            </a:prstGeom>
            <a:noFill/>
            <a:ln w="9525" cap="flat" cmpd="sng">
              <a:solidFill>
                <a:schemeClr val="dk2"/>
              </a:solidFill>
              <a:prstDash val="dot"/>
              <a:round/>
              <a:headEnd type="none" w="sm" len="sm"/>
              <a:tailEnd type="none" w="sm" len="sm"/>
            </a:ln>
          </p:spPr>
        </p:pic>
        <p:cxnSp>
          <p:nvCxnSpPr>
            <p:cNvPr id="375" name="Google Shape;375;p38"/>
            <p:cNvCxnSpPr>
              <a:stCxn id="374" idx="1"/>
              <a:endCxn id="362" idx="0"/>
            </p:cNvCxnSpPr>
            <p:nvPr/>
          </p:nvCxnSpPr>
          <p:spPr>
            <a:xfrm flipH="1">
              <a:off x="5293848" y="2452529"/>
              <a:ext cx="1852800" cy="240900"/>
            </a:xfrm>
            <a:prstGeom prst="straightConnector1">
              <a:avLst/>
            </a:prstGeom>
            <a:noFill/>
            <a:ln w="9525" cap="flat" cmpd="sng">
              <a:solidFill>
                <a:schemeClr val="dk2"/>
              </a:solidFill>
              <a:prstDash val="solid"/>
              <a:round/>
              <a:headEnd type="none" w="med" len="med"/>
              <a:tailEnd type="triangle" w="med" len="med"/>
            </a:ln>
          </p:spPr>
        </p:cxnSp>
      </p:grpSp>
      <p:pic>
        <p:nvPicPr>
          <p:cNvPr id="376" name="Google Shape;376;p38"/>
          <p:cNvPicPr preferRelativeResize="0"/>
          <p:nvPr/>
        </p:nvPicPr>
        <p:blipFill>
          <a:blip r:embed="rId14">
            <a:alphaModFix/>
          </a:blip>
          <a:stretch>
            <a:fillRect/>
          </a:stretch>
        </p:blipFill>
        <p:spPr>
          <a:xfrm>
            <a:off x="924393" y="1007904"/>
            <a:ext cx="9070172" cy="1996113"/>
          </a:xfrm>
          <a:prstGeom prst="rect">
            <a:avLst/>
          </a:prstGeom>
          <a:noFill/>
          <a:ln>
            <a:noFill/>
          </a:ln>
          <a:effectLst>
            <a:outerShdw blurRad="57150" dist="19050" dir="5400000" algn="bl" rotWithShape="0">
              <a:srgbClr val="000000">
                <a:alpha val="50000"/>
              </a:srgbClr>
            </a:outerShdw>
          </a:effectLst>
        </p:spPr>
      </p:pic>
      <p:cxnSp>
        <p:nvCxnSpPr>
          <p:cNvPr id="377" name="Google Shape;377;p38"/>
          <p:cNvCxnSpPr>
            <a:stCxn id="376" idx="2"/>
            <a:endCxn id="355" idx="0"/>
          </p:cNvCxnSpPr>
          <p:nvPr/>
        </p:nvCxnSpPr>
        <p:spPr>
          <a:xfrm>
            <a:off x="5459477" y="3004016"/>
            <a:ext cx="22794" cy="61304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107"/>
          <p:cNvSpPr txBox="1">
            <a:spLocks noGrp="1"/>
          </p:cNvSpPr>
          <p:nvPr>
            <p:ph type="title"/>
          </p:nvPr>
        </p:nvSpPr>
        <p:spPr>
          <a:xfrm>
            <a:off x="1041128" y="569077"/>
            <a:ext cx="10512862" cy="1036530"/>
          </a:xfrm>
          <a:prstGeom prst="rect">
            <a:avLst/>
          </a:prstGeom>
        </p:spPr>
        <p:txBody>
          <a:bodyPr spcFirstLastPara="1" vert="horz" wrap="square" lIns="91410" tIns="45688" rIns="91410" bIns="45688" rtlCol="0" anchor="ctr" anchorCtr="0">
            <a:normAutofit fontScale="90000"/>
          </a:bodyPr>
          <a:lstStyle/>
          <a:p>
            <a:pPr algn="ctr">
              <a:spcBef>
                <a:spcPts val="0"/>
              </a:spcBef>
            </a:pPr>
            <a:r>
              <a:rPr lang="en" sz="3732" b="1" dirty="0">
                <a:latin typeface="Open Sans"/>
                <a:ea typeface="Open Sans"/>
                <a:cs typeface="Open Sans"/>
                <a:sym typeface="Open Sans"/>
              </a:rPr>
              <a:t>Limits of Unconstrained </a:t>
            </a:r>
            <a:r>
              <a:rPr lang="en" sz="3732" b="1" dirty="0">
                <a:solidFill>
                  <a:srgbClr val="B41600"/>
                </a:solidFill>
                <a:latin typeface="Open Sans"/>
                <a:ea typeface="Open Sans"/>
                <a:cs typeface="Open Sans"/>
                <a:sym typeface="Open Sans"/>
              </a:rPr>
              <a:t>Neural Networks (MLP)</a:t>
            </a:r>
            <a:endParaRPr sz="3732" b="1" dirty="0">
              <a:solidFill>
                <a:srgbClr val="B41600"/>
              </a:solidFill>
              <a:latin typeface="Open Sans"/>
              <a:ea typeface="Open Sans"/>
              <a:cs typeface="Open Sans"/>
              <a:sym typeface="Open Sans"/>
            </a:endParaRPr>
          </a:p>
        </p:txBody>
      </p:sp>
      <p:sp>
        <p:nvSpPr>
          <p:cNvPr id="563" name="Google Shape;563;p107"/>
          <p:cNvSpPr txBox="1"/>
          <p:nvPr/>
        </p:nvSpPr>
        <p:spPr>
          <a:xfrm>
            <a:off x="679756" y="1639733"/>
            <a:ext cx="11015531" cy="3154285"/>
          </a:xfrm>
          <a:prstGeom prst="rect">
            <a:avLst/>
          </a:prstGeom>
          <a:noFill/>
          <a:ln>
            <a:noFill/>
          </a:ln>
        </p:spPr>
        <p:txBody>
          <a:bodyPr spcFirstLastPara="1" wrap="square" lIns="121868" tIns="121868" rIns="121868" bIns="121868" anchor="t" anchorCtr="0">
            <a:spAutoFit/>
          </a:bodyPr>
          <a:lstStyle/>
          <a:p>
            <a:pPr>
              <a:lnSpc>
                <a:spcPct val="115000"/>
              </a:lnSpc>
              <a:spcBef>
                <a:spcPts val="1333"/>
              </a:spcBef>
            </a:pPr>
            <a:r>
              <a:rPr lang="en" sz="2533" dirty="0">
                <a:latin typeface="Calibri"/>
                <a:ea typeface="Calibri"/>
                <a:cs typeface="Calibri"/>
                <a:sym typeface="Calibri"/>
              </a:rPr>
              <a:t>Potential Issues:</a:t>
            </a:r>
            <a:endParaRPr sz="2533" dirty="0">
              <a:latin typeface="Calibri"/>
              <a:ea typeface="Calibri"/>
              <a:cs typeface="Calibri"/>
              <a:sym typeface="Calibri"/>
            </a:endParaRPr>
          </a:p>
          <a:p>
            <a:pPr marL="609448" indent="-465550">
              <a:lnSpc>
                <a:spcPct val="115000"/>
              </a:lnSpc>
              <a:spcBef>
                <a:spcPts val="1333"/>
              </a:spcBef>
              <a:buSzPts val="1900"/>
              <a:buFont typeface="Calibri"/>
              <a:buChar char="●"/>
            </a:pPr>
            <a:r>
              <a:rPr lang="en" sz="2533" b="1" dirty="0">
                <a:solidFill>
                  <a:schemeClr val="dk1"/>
                </a:solidFill>
                <a:latin typeface="Calibri"/>
                <a:ea typeface="Calibri"/>
                <a:cs typeface="Calibri"/>
                <a:sym typeface="Calibri"/>
              </a:rPr>
              <a:t>Overfitting</a:t>
            </a:r>
            <a:r>
              <a:rPr lang="en" sz="2533" dirty="0">
                <a:solidFill>
                  <a:schemeClr val="dk1"/>
                </a:solidFill>
                <a:latin typeface="Calibri"/>
                <a:ea typeface="Calibri"/>
                <a:cs typeface="Calibri"/>
                <a:sym typeface="Calibri"/>
              </a:rPr>
              <a:t>: The function class </a:t>
            </a:r>
            <a:r>
              <a:rPr lang="en" sz="2399" i="1" dirty="0">
                <a:solidFill>
                  <a:schemeClr val="dk1"/>
                </a:solidFill>
                <a:latin typeface="Pacifico"/>
                <a:ea typeface="Pacifico"/>
                <a:cs typeface="Pacifico"/>
                <a:sym typeface="Pacifico"/>
              </a:rPr>
              <a:t>F </a:t>
            </a:r>
            <a:r>
              <a:rPr lang="en" sz="2533" dirty="0">
                <a:solidFill>
                  <a:schemeClr val="dk1"/>
                </a:solidFill>
                <a:latin typeface="Calibri"/>
                <a:ea typeface="Calibri"/>
                <a:cs typeface="Calibri"/>
                <a:sym typeface="Calibri"/>
              </a:rPr>
              <a:t> is too big. We may precisely fit the training sample S without finding the true function </a:t>
            </a:r>
            <a:r>
              <a:rPr lang="en" sz="2533" i="1" dirty="0">
                <a:solidFill>
                  <a:schemeClr val="dk1"/>
                </a:solidFill>
                <a:latin typeface="Calibri"/>
                <a:ea typeface="Calibri"/>
                <a:cs typeface="Calibri"/>
                <a:sym typeface="Calibri"/>
              </a:rPr>
              <a:t>f.  </a:t>
            </a:r>
            <a:r>
              <a:rPr lang="en" sz="2533" dirty="0">
                <a:solidFill>
                  <a:schemeClr val="dk1"/>
                </a:solidFill>
                <a:latin typeface="Calibri"/>
                <a:ea typeface="Calibri"/>
                <a:cs typeface="Calibri"/>
                <a:sym typeface="Calibri"/>
              </a:rPr>
              <a:t>Poor generalization</a:t>
            </a:r>
            <a:endParaRPr sz="2533" dirty="0">
              <a:latin typeface="Calibri"/>
              <a:ea typeface="Calibri"/>
              <a:cs typeface="Calibri"/>
              <a:sym typeface="Calibri"/>
            </a:endParaRPr>
          </a:p>
          <a:p>
            <a:pPr marL="609448" indent="-465550">
              <a:lnSpc>
                <a:spcPct val="115000"/>
              </a:lnSpc>
              <a:spcBef>
                <a:spcPts val="1333"/>
              </a:spcBef>
              <a:buSzPts val="1900"/>
              <a:buFont typeface="Calibri"/>
              <a:buChar char="●"/>
            </a:pPr>
            <a:r>
              <a:rPr lang="en" sz="2533" dirty="0">
                <a:latin typeface="Calibri"/>
                <a:ea typeface="Calibri"/>
                <a:cs typeface="Calibri"/>
                <a:sym typeface="Calibri"/>
              </a:rPr>
              <a:t>Need a lot of parameters </a:t>
            </a:r>
            <a:r>
              <a:rPr lang="en" sz="2266" dirty="0">
                <a:solidFill>
                  <a:schemeClr val="dk1"/>
                </a:solidFill>
                <a:latin typeface="Calibri"/>
                <a:ea typeface="Calibri"/>
                <a:cs typeface="Calibri"/>
                <a:sym typeface="Calibri"/>
              </a:rPr>
              <a:t>Ө</a:t>
            </a:r>
            <a:r>
              <a:rPr lang="en" sz="2533" dirty="0">
                <a:latin typeface="Calibri"/>
                <a:ea typeface="Calibri"/>
                <a:cs typeface="Calibri"/>
                <a:sym typeface="Calibri"/>
              </a:rPr>
              <a:t> </a:t>
            </a:r>
            <a:endParaRPr sz="2533" dirty="0">
              <a:latin typeface="Calibri"/>
              <a:ea typeface="Calibri"/>
              <a:cs typeface="Calibri"/>
              <a:sym typeface="Calibri"/>
            </a:endParaRPr>
          </a:p>
          <a:p>
            <a:pPr marL="609448" indent="-465550">
              <a:lnSpc>
                <a:spcPct val="115000"/>
              </a:lnSpc>
              <a:spcBef>
                <a:spcPts val="1333"/>
              </a:spcBef>
              <a:buSzPts val="1900"/>
              <a:buFont typeface="Calibri"/>
              <a:buChar char="●"/>
            </a:pPr>
            <a:r>
              <a:rPr lang="en" sz="2533" dirty="0">
                <a:latin typeface="Calibri"/>
                <a:ea typeface="Calibri"/>
                <a:cs typeface="Calibri"/>
                <a:sym typeface="Calibri"/>
              </a:rPr>
              <a:t>Need a large dataset S</a:t>
            </a:r>
            <a:endParaRPr sz="2533" dirty="0">
              <a:latin typeface="Calibri"/>
              <a:ea typeface="Calibri"/>
              <a:cs typeface="Calibri"/>
              <a:sym typeface="Calibri"/>
            </a:endParaRPr>
          </a:p>
        </p:txBody>
      </p:sp>
      <p:sp>
        <p:nvSpPr>
          <p:cNvPr id="564" name="Google Shape;564;p107"/>
          <p:cNvSpPr txBox="1"/>
          <p:nvPr/>
        </p:nvSpPr>
        <p:spPr>
          <a:xfrm>
            <a:off x="1368810" y="5857867"/>
            <a:ext cx="10308115" cy="594801"/>
          </a:xfrm>
          <a:prstGeom prst="rect">
            <a:avLst/>
          </a:prstGeom>
          <a:noFill/>
          <a:ln>
            <a:noFill/>
          </a:ln>
        </p:spPr>
        <p:txBody>
          <a:bodyPr spcFirstLastPara="1" wrap="square" lIns="121868" tIns="121868" rIns="121868" bIns="121868" anchor="t" anchorCtr="0">
            <a:spAutoFit/>
          </a:bodyPr>
          <a:lstStyle/>
          <a:p>
            <a:pPr algn="ctr"/>
            <a:r>
              <a:rPr lang="en" sz="2266" i="1">
                <a:latin typeface="Calibri"/>
                <a:ea typeface="Calibri"/>
                <a:cs typeface="Calibri"/>
                <a:sym typeface="Calibri"/>
              </a:rPr>
              <a:t>Considering classes </a:t>
            </a:r>
            <a:r>
              <a:rPr lang="en" sz="2266" i="1">
                <a:latin typeface="Pacifico"/>
                <a:ea typeface="Pacifico"/>
                <a:cs typeface="Pacifico"/>
                <a:sym typeface="Pacifico"/>
              </a:rPr>
              <a:t>F </a:t>
            </a:r>
            <a:r>
              <a:rPr lang="en" sz="2266" i="1">
                <a:latin typeface="Calibri"/>
                <a:ea typeface="Calibri"/>
                <a:cs typeface="Calibri"/>
                <a:sym typeface="Calibri"/>
              </a:rPr>
              <a:t>with built-in symmetries can help address these issues.</a:t>
            </a:r>
            <a:endParaRPr sz="2266" i="1">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415492" y="594105"/>
            <a:ext cx="11357841" cy="763401"/>
          </a:xfrm>
          <a:prstGeom prst="rect">
            <a:avLst/>
          </a:prstGeom>
        </p:spPr>
        <p:txBody>
          <a:bodyPr spcFirstLastPara="1" vert="horz" wrap="square" lIns="121868" tIns="121868" rIns="121868" bIns="121868" rtlCol="0" anchor="t" anchorCtr="0">
            <a:noAutofit/>
          </a:bodyPr>
          <a:lstStyle/>
          <a:p>
            <a:pPr>
              <a:lnSpc>
                <a:spcPct val="115000"/>
              </a:lnSpc>
              <a:spcBef>
                <a:spcPts val="0"/>
              </a:spcBef>
            </a:pPr>
            <a:r>
              <a:rPr lang="en" sz="3333"/>
              <a:t>Most Equivariant Architectures are all use some form of weight sharing </a:t>
            </a:r>
            <a:endParaRPr sz="3333"/>
          </a:p>
        </p:txBody>
      </p:sp>
      <p:pic>
        <p:nvPicPr>
          <p:cNvPr id="321" name="Google Shape;321;p51"/>
          <p:cNvPicPr preferRelativeResize="0"/>
          <p:nvPr/>
        </p:nvPicPr>
        <p:blipFill rotWithShape="1">
          <a:blip r:embed="rId3">
            <a:alphaModFix/>
          </a:blip>
          <a:srcRect r="9722"/>
          <a:stretch/>
        </p:blipFill>
        <p:spPr>
          <a:xfrm>
            <a:off x="711014" y="2235378"/>
            <a:ext cx="11003800" cy="2387245"/>
          </a:xfrm>
          <a:prstGeom prst="rect">
            <a:avLst/>
          </a:prstGeom>
          <a:noFill/>
          <a:ln>
            <a:noFill/>
          </a:ln>
        </p:spPr>
      </p:pic>
      <p:pic>
        <p:nvPicPr>
          <p:cNvPr id="322" name="Google Shape;322;p51"/>
          <p:cNvPicPr preferRelativeResize="0"/>
          <p:nvPr/>
        </p:nvPicPr>
        <p:blipFill>
          <a:blip r:embed="rId4">
            <a:alphaModFix/>
          </a:blip>
          <a:stretch>
            <a:fillRect/>
          </a:stretch>
        </p:blipFill>
        <p:spPr>
          <a:xfrm>
            <a:off x="3656648" y="3439698"/>
            <a:ext cx="4743864" cy="4333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39"/>
          <p:cNvPicPr preferRelativeResize="0"/>
          <p:nvPr/>
        </p:nvPicPr>
        <p:blipFill rotWithShape="1">
          <a:blip r:embed="rId3">
            <a:alphaModFix/>
          </a:blip>
          <a:srcRect l="-2418" t="6303" r="28683" b="19715"/>
          <a:stretch/>
        </p:blipFill>
        <p:spPr>
          <a:xfrm>
            <a:off x="3921445" y="4089029"/>
            <a:ext cx="2303965" cy="394664"/>
          </a:xfrm>
          <a:prstGeom prst="rect">
            <a:avLst/>
          </a:prstGeom>
          <a:noFill/>
          <a:ln>
            <a:noFill/>
          </a:ln>
        </p:spPr>
      </p:pic>
      <p:sp>
        <p:nvSpPr>
          <p:cNvPr id="383" name="Google Shape;383;p39"/>
          <p:cNvSpPr txBox="1">
            <a:spLocks noGrp="1"/>
          </p:cNvSpPr>
          <p:nvPr>
            <p:ph type="title"/>
          </p:nvPr>
        </p:nvSpPr>
        <p:spPr>
          <a:xfrm>
            <a:off x="892736" y="179539"/>
            <a:ext cx="10403290" cy="785598"/>
          </a:xfrm>
          <a:prstGeom prst="rect">
            <a:avLst/>
          </a:prstGeom>
          <a:noFill/>
          <a:ln>
            <a:noFill/>
          </a:ln>
        </p:spPr>
        <p:txBody>
          <a:bodyPr spcFirstLastPara="1" vert="horz" wrap="square" lIns="43655" tIns="43655" rIns="43655" bIns="43655" rtlCol="0" anchor="ctr" anchorCtr="0">
            <a:spAutoFit/>
          </a:bodyPr>
          <a:lstStyle/>
          <a:p>
            <a:r>
              <a:rPr lang="en" sz="4532">
                <a:latin typeface="Open Sans"/>
                <a:ea typeface="Open Sans"/>
                <a:cs typeface="Open Sans"/>
                <a:sym typeface="Open Sans"/>
              </a:rPr>
              <a:t>Equivariant Neural Networks</a:t>
            </a:r>
            <a:endParaRPr sz="4532">
              <a:latin typeface="Open Sans"/>
              <a:ea typeface="Open Sans"/>
              <a:cs typeface="Open Sans"/>
              <a:sym typeface="Open Sans"/>
            </a:endParaRPr>
          </a:p>
        </p:txBody>
      </p:sp>
      <p:sp>
        <p:nvSpPr>
          <p:cNvPr id="384" name="Google Shape;384;p39"/>
          <p:cNvSpPr/>
          <p:nvPr/>
        </p:nvSpPr>
        <p:spPr>
          <a:xfrm>
            <a:off x="2976191" y="1931657"/>
            <a:ext cx="7480851" cy="2127446"/>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85" name="Google Shape;385;p39"/>
          <p:cNvSpPr/>
          <p:nvPr/>
        </p:nvSpPr>
        <p:spPr>
          <a:xfrm>
            <a:off x="3676942" y="2202186"/>
            <a:ext cx="3893786" cy="172915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86" name="Google Shape;386;p39"/>
          <p:cNvSpPr/>
          <p:nvPr/>
        </p:nvSpPr>
        <p:spPr>
          <a:xfrm>
            <a:off x="4012201" y="2944306"/>
            <a:ext cx="144762" cy="144762"/>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387" name="Google Shape;387;p39"/>
          <p:cNvSpPr txBox="1"/>
          <p:nvPr/>
        </p:nvSpPr>
        <p:spPr>
          <a:xfrm>
            <a:off x="7813597" y="2426261"/>
            <a:ext cx="1820726" cy="1353727"/>
          </a:xfrm>
          <a:prstGeom prst="rect">
            <a:avLst/>
          </a:prstGeom>
          <a:noFill/>
          <a:ln>
            <a:noFill/>
          </a:ln>
        </p:spPr>
        <p:txBody>
          <a:bodyPr spcFirstLastPara="1" wrap="square" lIns="121868" tIns="121868" rIns="121868" bIns="121868" anchor="t" anchorCtr="0">
            <a:spAutoFit/>
          </a:bodyPr>
          <a:lstStyle/>
          <a:p>
            <a:r>
              <a:rPr lang="en" sz="2399">
                <a:latin typeface="Open Sans"/>
                <a:ea typeface="Open Sans"/>
                <a:cs typeface="Open Sans"/>
                <a:sym typeface="Open Sans"/>
              </a:rPr>
              <a:t>neural network functions</a:t>
            </a:r>
            <a:endParaRPr sz="2399">
              <a:latin typeface="Open Sans"/>
              <a:ea typeface="Open Sans"/>
              <a:cs typeface="Open Sans"/>
              <a:sym typeface="Open Sans"/>
            </a:endParaRPr>
          </a:p>
        </p:txBody>
      </p:sp>
      <p:sp>
        <p:nvSpPr>
          <p:cNvPr id="388" name="Google Shape;388;p39"/>
          <p:cNvSpPr txBox="1"/>
          <p:nvPr/>
        </p:nvSpPr>
        <p:spPr>
          <a:xfrm>
            <a:off x="4878129" y="2426262"/>
            <a:ext cx="2048032" cy="1169446"/>
          </a:xfrm>
          <a:prstGeom prst="rect">
            <a:avLst/>
          </a:prstGeom>
          <a:noFill/>
          <a:ln>
            <a:noFill/>
          </a:ln>
        </p:spPr>
        <p:txBody>
          <a:bodyPr spcFirstLastPara="1" wrap="square" lIns="121868" tIns="121868" rIns="121868" bIns="121868" anchor="t" anchorCtr="0">
            <a:spAutoFit/>
          </a:bodyPr>
          <a:lstStyle/>
          <a:p>
            <a:r>
              <a:rPr lang="en" sz="2000" dirty="0">
                <a:latin typeface="Open Sans"/>
                <a:ea typeface="Open Sans"/>
                <a:cs typeface="Open Sans"/>
                <a:sym typeface="Open Sans"/>
              </a:rPr>
              <a:t>equivariant neural network functions</a:t>
            </a:r>
            <a:endParaRPr sz="2000" dirty="0">
              <a:latin typeface="Open Sans"/>
              <a:ea typeface="Open Sans"/>
              <a:cs typeface="Open Sans"/>
              <a:sym typeface="Open Sans"/>
            </a:endParaRPr>
          </a:p>
        </p:txBody>
      </p:sp>
      <p:sp>
        <p:nvSpPr>
          <p:cNvPr id="389" name="Google Shape;389;p39"/>
          <p:cNvSpPr txBox="1"/>
          <p:nvPr/>
        </p:nvSpPr>
        <p:spPr>
          <a:xfrm>
            <a:off x="1214150" y="2278767"/>
            <a:ext cx="4363663" cy="615320"/>
          </a:xfrm>
          <a:prstGeom prst="rect">
            <a:avLst/>
          </a:prstGeom>
          <a:noFill/>
          <a:ln>
            <a:noFill/>
          </a:ln>
        </p:spPr>
        <p:txBody>
          <a:bodyPr spcFirstLastPara="1" wrap="square" lIns="121868" tIns="121868" rIns="121868" bIns="121868" anchor="t" anchorCtr="0">
            <a:spAutoFit/>
          </a:bodyPr>
          <a:lstStyle/>
          <a:p>
            <a:r>
              <a:rPr lang="en" sz="2399">
                <a:latin typeface="Open Sans"/>
                <a:ea typeface="Open Sans"/>
                <a:cs typeface="Open Sans"/>
                <a:sym typeface="Open Sans"/>
              </a:rPr>
              <a:t>true function</a:t>
            </a:r>
            <a:endParaRPr sz="2399">
              <a:latin typeface="Open Sans"/>
              <a:ea typeface="Open Sans"/>
              <a:cs typeface="Open Sans"/>
              <a:sym typeface="Open Sans"/>
            </a:endParaRPr>
          </a:p>
        </p:txBody>
      </p:sp>
      <p:cxnSp>
        <p:nvCxnSpPr>
          <p:cNvPr id="390" name="Google Shape;390;p39"/>
          <p:cNvCxnSpPr>
            <a:endCxn id="386" idx="1"/>
          </p:cNvCxnSpPr>
          <p:nvPr/>
        </p:nvCxnSpPr>
        <p:spPr>
          <a:xfrm>
            <a:off x="2782527" y="2642390"/>
            <a:ext cx="1250874" cy="323116"/>
          </a:xfrm>
          <a:prstGeom prst="straightConnector1">
            <a:avLst/>
          </a:prstGeom>
          <a:noFill/>
          <a:ln w="9525" cap="flat" cmpd="sng">
            <a:solidFill>
              <a:schemeClr val="dk2"/>
            </a:solidFill>
            <a:prstDash val="solid"/>
            <a:round/>
            <a:headEnd type="none" w="med" len="med"/>
            <a:tailEnd type="triangle" w="med" len="med"/>
          </a:ln>
        </p:spPr>
      </p:cxnSp>
      <p:pic>
        <p:nvPicPr>
          <p:cNvPr id="391" name="Google Shape;391;p39"/>
          <p:cNvPicPr preferRelativeResize="0"/>
          <p:nvPr/>
        </p:nvPicPr>
        <p:blipFill rotWithShape="1">
          <a:blip r:embed="rId3">
            <a:alphaModFix/>
          </a:blip>
          <a:srcRect l="73394" t="6303" r="2420" b="19715"/>
          <a:stretch/>
        </p:blipFill>
        <p:spPr>
          <a:xfrm>
            <a:off x="8003648" y="4089029"/>
            <a:ext cx="755670" cy="394664"/>
          </a:xfrm>
          <a:prstGeom prst="rect">
            <a:avLst/>
          </a:prstGeom>
          <a:noFill/>
          <a:ln>
            <a:noFill/>
          </a:ln>
        </p:spPr>
      </p:pic>
      <p:sp>
        <p:nvSpPr>
          <p:cNvPr id="392" name="Google Shape;392;p39"/>
          <p:cNvSpPr txBox="1"/>
          <p:nvPr/>
        </p:nvSpPr>
        <p:spPr>
          <a:xfrm>
            <a:off x="1201087" y="5168281"/>
            <a:ext cx="9174810" cy="902578"/>
          </a:xfrm>
          <a:prstGeom prst="rect">
            <a:avLst/>
          </a:prstGeom>
          <a:noFill/>
          <a:ln>
            <a:noFill/>
          </a:ln>
        </p:spPr>
        <p:txBody>
          <a:bodyPr spcFirstLastPara="1" wrap="square" lIns="121868" tIns="121868" rIns="121868" bIns="121868" anchor="t" anchorCtr="0">
            <a:spAutoFit/>
          </a:bodyPr>
          <a:lstStyle/>
          <a:p>
            <a:r>
              <a:rPr lang="en" sz="2133" i="1">
                <a:latin typeface="Open Sans"/>
                <a:ea typeface="Open Sans"/>
                <a:cs typeface="Open Sans"/>
                <a:sym typeface="Open Sans"/>
              </a:rPr>
              <a:t>Equivariant neural networks narrow the search for the optimal model to smaller class of functions</a:t>
            </a:r>
            <a:endParaRPr sz="2133" i="1">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p39"/>
          <p:cNvSpPr txBox="1">
            <a:spLocks noGrp="1"/>
          </p:cNvSpPr>
          <p:nvPr>
            <p:ph type="title"/>
          </p:nvPr>
        </p:nvSpPr>
        <p:spPr>
          <a:xfrm>
            <a:off x="892736" y="179539"/>
            <a:ext cx="10403290" cy="785598"/>
          </a:xfrm>
          <a:prstGeom prst="rect">
            <a:avLst/>
          </a:prstGeom>
          <a:noFill/>
          <a:ln>
            <a:noFill/>
          </a:ln>
        </p:spPr>
        <p:txBody>
          <a:bodyPr spcFirstLastPara="1" vert="horz" wrap="square" lIns="43655" tIns="43655" rIns="43655" bIns="43655" rtlCol="0" anchor="ctr" anchorCtr="0">
            <a:spAutoFit/>
          </a:bodyPr>
          <a:lstStyle/>
          <a:p>
            <a:r>
              <a:rPr lang="en" sz="4532" dirty="0">
                <a:latin typeface="Open Sans"/>
                <a:ea typeface="Open Sans"/>
                <a:cs typeface="Open Sans"/>
                <a:sym typeface="Open Sans"/>
              </a:rPr>
              <a:t>Whiteboard 1: Examples of Groups</a:t>
            </a:r>
            <a:endParaRPr sz="4532" dirty="0">
              <a:latin typeface="Open Sans"/>
              <a:ea typeface="Open Sans"/>
              <a:cs typeface="Open Sans"/>
              <a:sym typeface="Open Sans"/>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EBA76D0-FF59-CC4F-2714-7422A42F3035}"/>
                  </a:ext>
                </a:extLst>
              </p:cNvPr>
              <p:cNvSpPr txBox="1"/>
              <p:nvPr/>
            </p:nvSpPr>
            <p:spPr>
              <a:xfrm>
                <a:off x="760412" y="919418"/>
                <a:ext cx="10820400" cy="2031325"/>
              </a:xfrm>
              <a:prstGeom prst="rect">
                <a:avLst/>
              </a:prstGeom>
              <a:noFill/>
            </p:spPr>
            <p:txBody>
              <a:bodyPr wrap="square" rtlCol="0">
                <a:spAutoFit/>
              </a:bodyPr>
              <a:lstStyle/>
              <a:p>
                <a:r>
                  <a:rPr lang="en-US" dirty="0"/>
                  <a:t>Definition: Group</a:t>
                </a:r>
              </a:p>
              <a:p>
                <a:r>
                  <a:rPr lang="en-US" dirty="0"/>
                  <a:t>Definition: Abelian</a:t>
                </a:r>
              </a:p>
              <a:p>
                <a:r>
                  <a:rPr lang="en-US" dirty="0"/>
                  <a:t>Definition: Subgroup</a:t>
                </a:r>
              </a:p>
              <a:p>
                <a:r>
                  <a:rPr lang="en-US" dirty="0"/>
                  <a:t>Exercise: Write out symmetries of equilateral triangle </a:t>
                </a:r>
              </a:p>
              <a:p>
                <a:r>
                  <a:rPr lang="en-US" dirty="0"/>
                  <a:t>Example: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𝑛</m:t>
                        </m:r>
                      </m:sub>
                    </m:sSub>
                  </m:oMath>
                </a14:m>
                <a:endParaRPr lang="en-US" dirty="0"/>
              </a:p>
              <a:p>
                <a:r>
                  <a:rPr lang="en-US" dirty="0"/>
                  <a:t>Example:</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𝑛</m:t>
                        </m:r>
                      </m:sub>
                    </m:sSub>
                  </m:oMath>
                </a14:m>
                <a:endParaRPr lang="en-US" dirty="0"/>
              </a:p>
              <a:p>
                <a:r>
                  <a:rPr lang="en-US" dirty="0"/>
                  <a:t>Example: O(2)</a:t>
                </a:r>
              </a:p>
            </p:txBody>
          </p:sp>
        </mc:Choice>
        <mc:Fallback>
          <p:sp>
            <p:nvSpPr>
              <p:cNvPr id="2" name="TextBox 1">
                <a:extLst>
                  <a:ext uri="{FF2B5EF4-FFF2-40B4-BE49-F238E27FC236}">
                    <a16:creationId xmlns:a16="http://schemas.microsoft.com/office/drawing/2014/main" id="{FEBA76D0-FF59-CC4F-2714-7422A42F3035}"/>
                  </a:ext>
                </a:extLst>
              </p:cNvPr>
              <p:cNvSpPr txBox="1">
                <a:spLocks noRot="1" noChangeAspect="1" noMove="1" noResize="1" noEditPoints="1" noAdjustHandles="1" noChangeArrowheads="1" noChangeShapeType="1" noTextEdit="1"/>
              </p:cNvSpPr>
              <p:nvPr/>
            </p:nvSpPr>
            <p:spPr>
              <a:xfrm>
                <a:off x="760412" y="919418"/>
                <a:ext cx="10820400" cy="2031325"/>
              </a:xfrm>
              <a:prstGeom prst="rect">
                <a:avLst/>
              </a:prstGeom>
              <a:blipFill>
                <a:blip r:embed="rId3"/>
                <a:stretch>
                  <a:fillRect l="-507" t="-1802" b="-3904"/>
                </a:stretch>
              </a:blipFill>
            </p:spPr>
            <p:txBody>
              <a:bodyPr/>
              <a:lstStyle/>
              <a:p>
                <a:r>
                  <a:rPr lang="en-US">
                    <a:noFill/>
                  </a:rPr>
                  <a:t> </a:t>
                </a:r>
              </a:p>
            </p:txBody>
          </p:sp>
        </mc:Fallback>
      </mc:AlternateContent>
    </p:spTree>
    <p:extLst>
      <p:ext uri="{BB962C8B-B14F-4D97-AF65-F5344CB8AC3E}">
        <p14:creationId xmlns:p14="http://schemas.microsoft.com/office/powerpoint/2010/main" val="1916502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5A3F-B109-C892-7331-09EC93CF62A8}"/>
              </a:ext>
            </a:extLst>
          </p:cNvPr>
          <p:cNvSpPr>
            <a:spLocks noGrp="1"/>
          </p:cNvSpPr>
          <p:nvPr>
            <p:ph type="title"/>
          </p:nvPr>
        </p:nvSpPr>
        <p:spPr>
          <a:xfrm>
            <a:off x="892737" y="178593"/>
            <a:ext cx="10403290" cy="507207"/>
          </a:xfrm>
        </p:spPr>
        <p:txBody>
          <a:bodyPr>
            <a:normAutofit/>
          </a:bodyPr>
          <a:lstStyle/>
          <a:p>
            <a:r>
              <a:rPr lang="en-US" sz="2800" dirty="0"/>
              <a:t>Exercise</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C3C3897B-0E55-22C0-DDAC-7FED09B8CC04}"/>
                  </a:ext>
                </a:extLst>
              </p:cNvPr>
              <p:cNvSpPr>
                <a:spLocks noGrp="1"/>
              </p:cNvSpPr>
              <p:nvPr>
                <p:ph type="body" idx="1"/>
              </p:nvPr>
            </p:nvSpPr>
            <p:spPr>
              <a:xfrm>
                <a:off x="873706" y="1379376"/>
                <a:ext cx="10403290" cy="4420000"/>
              </a:xfrm>
            </p:spPr>
            <p:txBody>
              <a:bodyPr>
                <a:normAutofit fontScale="92500" lnSpcReduction="10000"/>
              </a:bodyPr>
              <a:lstStyle/>
              <a:p>
                <a:pPr marL="50788" indent="0">
                  <a:spcBef>
                    <a:spcPts val="0"/>
                  </a:spcBef>
                  <a:buNone/>
                </a:pPr>
                <a:r>
                  <a:rPr lang="en-US" sz="2800" i="1" dirty="0"/>
                  <a:t>Which of the following is a group? Justify your answer.</a:t>
                </a:r>
              </a:p>
              <a:p>
                <a:pPr>
                  <a:spcBef>
                    <a:spcPts val="0"/>
                  </a:spcBef>
                  <a:buFont typeface="+mj-lt"/>
                  <a:buAutoNum type="arabicPeriod"/>
                </a:pP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𝑀</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𝑅</m:t>
                        </m:r>
                      </m:e>
                    </m:d>
                    <m:r>
                      <a:rPr lang="en-US" sz="2800" b="0" i="1" smtClean="0">
                        <a:latin typeface="Cambria Math" panose="02040503050406030204" pitchFamily="18" charset="0"/>
                      </a:rPr>
                      <m:t>={ 3 </m:t>
                    </m:r>
                    <m:r>
                      <a:rPr lang="en-US" sz="2800" b="0" i="1" smtClean="0">
                        <a:latin typeface="Cambria Math" panose="02040503050406030204" pitchFamily="18" charset="0"/>
                      </a:rPr>
                      <m:t>𝑥</m:t>
                    </m:r>
                    <m:r>
                      <a:rPr lang="en-US" sz="2800" b="0" i="1" smtClean="0">
                        <a:latin typeface="Cambria Math" panose="02040503050406030204" pitchFamily="18" charset="0"/>
                      </a:rPr>
                      <m:t>3 </m:t>
                    </m:r>
                  </m:oMath>
                </a14:m>
                <a:r>
                  <a:rPr lang="en-US" sz="2800" dirty="0"/>
                  <a:t>matrices with values in R}</a:t>
                </a:r>
              </a:p>
              <a:p>
                <a:pPr>
                  <a:spcBef>
                    <a:spcPts val="0"/>
                  </a:spcBef>
                  <a:buFont typeface="+mj-lt"/>
                  <a:buAutoNum type="arabicPeriod"/>
                </a:pPr>
                <a14:m>
                  <m:oMath xmlns:m="http://schemas.openxmlformats.org/officeDocument/2006/math">
                    <m:r>
                      <a:rPr lang="en-US" sz="2800" b="0" i="1" smtClean="0">
                        <a:latin typeface="Cambria Math" panose="02040503050406030204" pitchFamily="18" charset="0"/>
                      </a:rPr>
                      <m:t>𝑆</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𝑛</m:t>
                        </m:r>
                      </m:sub>
                    </m:sSub>
                    <m:d>
                      <m:dPr>
                        <m:ctrlPr>
                          <a:rPr lang="en-US" sz="2800" b="0" i="0" smtClean="0">
                            <a:latin typeface="Cambria Math" panose="02040503050406030204" pitchFamily="18" charset="0"/>
                          </a:rPr>
                        </m:ctrlPr>
                      </m:dPr>
                      <m:e>
                        <m:r>
                          <m:rPr>
                            <m:sty m:val="p"/>
                          </m:rPr>
                          <a:rPr lang="en-US" sz="2800" b="0" i="0" smtClean="0">
                            <a:latin typeface="Cambria Math" panose="02040503050406030204" pitchFamily="18" charset="0"/>
                          </a:rPr>
                          <m:t>R</m:t>
                        </m:r>
                      </m:e>
                    </m:d>
                    <m:r>
                      <a:rPr lang="en-US" sz="2800" b="0" i="0" smtClean="0">
                        <a:latin typeface="Cambria Math" panose="02040503050406030204" pitchFamily="18" charset="0"/>
                      </a:rPr>
                      <m:t>={ </m:t>
                    </m:r>
                    <m:r>
                      <m:rPr>
                        <m:sty m:val="p"/>
                      </m:rPr>
                      <a:rPr lang="en-US" sz="2800" b="0" i="0" smtClean="0">
                        <a:latin typeface="Cambria Math" panose="02040503050406030204" pitchFamily="18" charset="0"/>
                      </a:rPr>
                      <m:t>n</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x</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n</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matrices</m:t>
                    </m:r>
                  </m:oMath>
                </a14:m>
                <a:r>
                  <a:rPr lang="en-US" sz="2800" dirty="0"/>
                  <a:t> with determinant 1 }</a:t>
                </a:r>
              </a:p>
              <a:p>
                <a:pPr>
                  <a:spcBef>
                    <a:spcPts val="0"/>
                  </a:spcBef>
                  <a:buFont typeface="+mj-lt"/>
                  <a:buAutoNum type="arabicPeriod"/>
                </a:pPr>
                <a14:m>
                  <m:oMath xmlns:m="http://schemas.openxmlformats.org/officeDocument/2006/math">
                    <m:sSub>
                      <m:sSubPr>
                        <m:ctrlPr>
                          <a:rPr lang="en-US" sz="2800" b="0" i="1" dirty="0" smtClean="0">
                            <a:latin typeface="Cambria Math" panose="02040503050406030204" pitchFamily="18" charset="0"/>
                          </a:rPr>
                        </m:ctrlPr>
                      </m:sSubPr>
                      <m:e>
                        <m:r>
                          <m:rPr>
                            <m:sty m:val="p"/>
                          </m:rPr>
                          <a:rPr lang="en-US" sz="2800" i="0" dirty="0" smtClean="0">
                            <a:latin typeface="Cambria Math" panose="02040503050406030204" pitchFamily="18" charset="0"/>
                          </a:rPr>
                          <m:t>Σ</m:t>
                        </m:r>
                      </m:e>
                      <m:sub>
                        <m:r>
                          <a:rPr lang="en-US" sz="2800" b="0" i="1" dirty="0" smtClean="0">
                            <a:latin typeface="Cambria Math" panose="02040503050406030204" pitchFamily="18" charset="0"/>
                          </a:rPr>
                          <m:t>𝑛</m:t>
                        </m:r>
                      </m:sub>
                    </m:sSub>
                    <m:d>
                      <m:dPr>
                        <m:ctrlPr>
                          <a:rPr lang="en-US" sz="2800" i="1" dirty="0" smtClean="0">
                            <a:latin typeface="Cambria Math" panose="02040503050406030204" pitchFamily="18" charset="0"/>
                          </a:rPr>
                        </m:ctrlPr>
                      </m:dPr>
                      <m:e>
                        <m:r>
                          <a:rPr lang="en-US" sz="2800" i="1" dirty="0" smtClean="0">
                            <a:latin typeface="Cambria Math" panose="02040503050406030204" pitchFamily="18" charset="0"/>
                          </a:rPr>
                          <m:t>2</m:t>
                        </m:r>
                      </m:e>
                    </m:d>
                    <m:r>
                      <a:rPr lang="en-US" sz="2800" i="1" dirty="0" smtClean="0">
                        <a:latin typeface="Cambria Math" panose="02040503050406030204" pitchFamily="18" charset="0"/>
                      </a:rPr>
                      <m:t>=</m:t>
                    </m:r>
                  </m:oMath>
                </a14:m>
                <a:r>
                  <a:rPr lang="en-US" sz="2800" dirty="0"/>
                  <a:t> { permutations of 1,…,n fixing 2 } </a:t>
                </a:r>
              </a:p>
              <a:p>
                <a:pPr>
                  <a:spcBef>
                    <a:spcPts val="0"/>
                  </a:spcBef>
                  <a:buFont typeface="+mj-lt"/>
                  <a:buAutoNum type="arabicPeriod"/>
                </a:pPr>
                <a14:m>
                  <m:oMath xmlns:m="http://schemas.openxmlformats.org/officeDocument/2006/math">
                    <m:sSubSup>
                      <m:sSubSupPr>
                        <m:ctrlPr>
                          <a:rPr lang="en-US" sz="2800" b="0" i="1" dirty="0" smtClean="0">
                            <a:latin typeface="Cambria Math" panose="02040503050406030204" pitchFamily="18" charset="0"/>
                          </a:rPr>
                        </m:ctrlPr>
                      </m:sSubSupPr>
                      <m:e>
                        <m:r>
                          <m:rPr>
                            <m:sty m:val="p"/>
                          </m:rPr>
                          <a:rPr lang="en-US" sz="2800" i="0" dirty="0" smtClean="0">
                            <a:latin typeface="Cambria Math" panose="02040503050406030204" pitchFamily="18" charset="0"/>
                          </a:rPr>
                          <m:t>Σ</m:t>
                        </m:r>
                      </m:e>
                      <m:sub>
                        <m:r>
                          <a:rPr lang="en-US" sz="2800" b="0" i="1" dirty="0" smtClean="0">
                            <a:latin typeface="Cambria Math" panose="02040503050406030204" pitchFamily="18" charset="0"/>
                          </a:rPr>
                          <m:t>𝑛</m:t>
                        </m:r>
                      </m:sub>
                      <m:sup>
                        <m:r>
                          <a:rPr lang="en-US" sz="2800" i="1" dirty="0" smtClean="0">
                            <a:latin typeface="Cambria Math" panose="02040503050406030204" pitchFamily="18" charset="0"/>
                          </a:rPr>
                          <m:t>𝑓</m:t>
                        </m:r>
                        <m:r>
                          <a:rPr lang="en-US" sz="2800" b="0" i="1" dirty="0" smtClean="0">
                            <a:latin typeface="Cambria Math" panose="02040503050406030204" pitchFamily="18" charset="0"/>
                          </a:rPr>
                          <m:t>𝑖𝑥</m:t>
                        </m:r>
                        <m:r>
                          <a:rPr lang="en-US" sz="2800" b="0" i="1" dirty="0" smtClean="0">
                            <a:latin typeface="Cambria Math" panose="02040503050406030204" pitchFamily="18" charset="0"/>
                          </a:rPr>
                          <m:t> 1</m:t>
                        </m:r>
                      </m:sup>
                    </m:sSubSup>
                    <m:r>
                      <a:rPr lang="en-US" sz="2800" b="0" i="1" dirty="0" smtClean="0">
                        <a:latin typeface="Cambria Math" panose="02040503050406030204" pitchFamily="18" charset="0"/>
                      </a:rPr>
                      <m:t>={</m:t>
                    </m:r>
                  </m:oMath>
                </a14:m>
                <a:r>
                  <a:rPr lang="en-US" sz="2800" dirty="0"/>
                  <a:t> permutations fixing exactly one element }</a:t>
                </a:r>
              </a:p>
              <a:p>
                <a:pPr>
                  <a:spcBef>
                    <a:spcPts val="0"/>
                  </a:spcBef>
                  <a:buFont typeface="+mj-lt"/>
                  <a:buAutoNum type="arabicPeriod"/>
                </a:pP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𝐺</m:t>
                        </m:r>
                      </m:e>
                      <m:sub>
                        <m:r>
                          <a:rPr lang="en-US" sz="2800" b="0" i="1" smtClean="0">
                            <a:latin typeface="Cambria Math" panose="02040503050406030204" pitchFamily="18" charset="0"/>
                          </a:rPr>
                          <m:t>5</m:t>
                        </m:r>
                      </m:sub>
                    </m:sSub>
                  </m:oMath>
                </a14:m>
                <a:r>
                  <a:rPr lang="en-US" sz="2800" dirty="0"/>
                  <a:t>   = { </a:t>
                </a:r>
                <a:r>
                  <a:rPr lang="en-US" sz="2800" dirty="0" err="1"/>
                  <a:t>nxn</a:t>
                </a:r>
                <a:r>
                  <a:rPr lang="en-US" sz="2800" dirty="0"/>
                  <a:t> matrices with |determinant| </a:t>
                </a:r>
                <a14:m>
                  <m:oMath xmlns:m="http://schemas.openxmlformats.org/officeDocument/2006/math">
                    <m:r>
                      <a:rPr lang="en-US" sz="2800" b="0" i="1" smtClean="0">
                        <a:latin typeface="Cambria Math" panose="02040503050406030204" pitchFamily="18" charset="0"/>
                      </a:rPr>
                      <m:t>≤2</m:t>
                    </m:r>
                  </m:oMath>
                </a14:m>
                <a:r>
                  <a:rPr lang="en-US" sz="2800" dirty="0"/>
                  <a:t>}</a:t>
                </a:r>
              </a:p>
              <a:p>
                <a:pPr>
                  <a:spcBef>
                    <a:spcPts val="0"/>
                  </a:spcBef>
                  <a:buFont typeface="+mj-lt"/>
                  <a:buAutoNum type="arabicPeriod"/>
                </a:pPr>
                <a:r>
                  <a:rPr lang="en-US" sz="2800" dirty="0"/>
                  <a:t>Length-preserving transformations with fix a regular polygon</a:t>
                </a:r>
              </a:p>
              <a:p>
                <a:pPr>
                  <a:spcBef>
                    <a:spcPts val="0"/>
                  </a:spcBef>
                  <a:buFont typeface="+mj-lt"/>
                  <a:buAutoNum type="arabicPeriod"/>
                </a:pPr>
                <a:r>
                  <a:rPr lang="en-US" sz="2800" dirty="0"/>
                  <a:t>(N, m(</a:t>
                </a:r>
                <a:r>
                  <a:rPr lang="en-US" sz="2800" dirty="0" err="1"/>
                  <a:t>a,b</a:t>
                </a:r>
                <a:r>
                  <a:rPr lang="en-US" sz="2800" dirty="0"/>
                  <a:t>) = |a-b|) , N={0,1,2,…}</a:t>
                </a:r>
              </a:p>
              <a:p>
                <a:pPr>
                  <a:spcBef>
                    <a:spcPts val="0"/>
                  </a:spcBef>
                  <a:buFont typeface="+mj-lt"/>
                  <a:buAutoNum type="arabicPeriod"/>
                </a:pPr>
                <a:r>
                  <a:rPr lang="en-US" sz="2800" dirty="0"/>
                  <a:t> {0,1}, </a:t>
                </a:r>
                <a:r>
                  <a:rPr lang="en-US" sz="2800" dirty="0" err="1"/>
                  <a:t>xor</a:t>
                </a:r>
                <a:endParaRPr lang="en-US" sz="2800" dirty="0"/>
              </a:p>
              <a:p>
                <a:pPr>
                  <a:spcBef>
                    <a:spcPts val="0"/>
                  </a:spcBef>
                  <a:buFont typeface="+mj-lt"/>
                  <a:buAutoNum type="arabicPeriod"/>
                </a:pPr>
                <a14:m>
                  <m:oMath xmlns:m="http://schemas.openxmlformats.org/officeDocument/2006/math">
                    <m:r>
                      <a:rPr lang="en-US" sz="2800" b="0" i="1" smtClean="0">
                        <a:latin typeface="Cambria Math" panose="02040503050406030204" pitchFamily="18" charset="0"/>
                      </a:rPr>
                      <m:t>𝐺</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𝑛</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e>
                    </m:d>
                    <m:r>
                      <a:rPr lang="en-US" sz="2800" b="0" i="1" smtClean="0">
                        <a:latin typeface="Cambria Math" panose="02040503050406030204" pitchFamily="18" charset="0"/>
                      </a:rPr>
                      <m:t>={</m:t>
                    </m:r>
                  </m:oMath>
                </a14:m>
                <a:r>
                  <a:rPr lang="en-US" sz="2800" dirty="0"/>
                  <a:t>invertible </a:t>
                </a:r>
                <a:r>
                  <a:rPr lang="en-US" sz="2800" dirty="0" err="1"/>
                  <a:t>nxn</a:t>
                </a:r>
                <a:r>
                  <a:rPr lang="en-US" sz="2800" dirty="0"/>
                  <a:t> matrices with non-negative entries}</a:t>
                </a:r>
              </a:p>
              <a:p>
                <a:pPr>
                  <a:spcBef>
                    <a:spcPts val="0"/>
                  </a:spcBef>
                  <a:buFont typeface="+mj-lt"/>
                  <a:buAutoNum type="arabicPeriod"/>
                </a:pPr>
                <a:r>
                  <a:rPr lang="en-US" sz="2800" dirty="0"/>
                  <a:t>(R^2 ,+)</a:t>
                </a:r>
              </a:p>
              <a:p>
                <a:pPr>
                  <a:spcBef>
                    <a:spcPts val="0"/>
                  </a:spcBef>
                  <a:buFont typeface="+mj-lt"/>
                  <a:buAutoNum type="arabicPeriod"/>
                </a:pPr>
                <a:r>
                  <a:rPr lang="en-US" sz="2800" dirty="0"/>
                  <a:t>([1,</a:t>
                </a:r>
                <a14:m>
                  <m:oMath xmlns:m="http://schemas.openxmlformats.org/officeDocument/2006/math">
                    <m:r>
                      <a:rPr lang="en-US" sz="2800" b="0" i="1" smtClean="0">
                        <a:latin typeface="Cambria Math" panose="02040503050406030204" pitchFamily="18" charset="0"/>
                      </a:rPr>
                      <m:t>∞</m:t>
                    </m:r>
                  </m:oMath>
                </a14:m>
                <a:r>
                  <a:rPr lang="en-US" sz="2800" dirty="0"/>
                  <a:t>), </a:t>
                </a:r>
                <a14:m>
                  <m:oMath xmlns:m="http://schemas.openxmlformats.org/officeDocument/2006/math">
                    <m:r>
                      <a:rPr lang="en-US" sz="2800" b="0" i="1" smtClean="0">
                        <a:latin typeface="Cambria Math" panose="02040503050406030204" pitchFamily="18" charset="0"/>
                      </a:rPr>
                      <m:t>⋅</m:t>
                    </m:r>
                  </m:oMath>
                </a14:m>
                <a:r>
                  <a:rPr lang="en-US" sz="2800" dirty="0"/>
                  <a:t>)</a:t>
                </a:r>
                <a:r>
                  <a:rPr lang="en-US" sz="1800" dirty="0"/>
                  <a:t> </a:t>
                </a:r>
              </a:p>
              <a:p>
                <a:endParaRPr lang="en-US" sz="1800" dirty="0"/>
              </a:p>
            </p:txBody>
          </p:sp>
        </mc:Choice>
        <mc:Fallback>
          <p:sp>
            <p:nvSpPr>
              <p:cNvPr id="3" name="Text Placeholder 2">
                <a:extLst>
                  <a:ext uri="{FF2B5EF4-FFF2-40B4-BE49-F238E27FC236}">
                    <a16:creationId xmlns:a16="http://schemas.microsoft.com/office/drawing/2014/main" id="{C3C3897B-0E55-22C0-DDAC-7FED09B8CC04}"/>
                  </a:ext>
                </a:extLst>
              </p:cNvPr>
              <p:cNvSpPr>
                <a:spLocks noGrp="1" noRot="1" noChangeAspect="1" noMove="1" noResize="1" noEditPoints="1" noAdjustHandles="1" noChangeArrowheads="1" noChangeShapeType="1" noTextEdit="1"/>
              </p:cNvSpPr>
              <p:nvPr>
                <p:ph type="body" idx="1"/>
              </p:nvPr>
            </p:nvSpPr>
            <p:spPr>
              <a:xfrm>
                <a:off x="873706" y="1379376"/>
                <a:ext cx="10403290" cy="4420000"/>
              </a:xfrm>
              <a:blipFill>
                <a:blip r:embed="rId2"/>
                <a:stretch>
                  <a:fillRect l="-1465" t="-10069"/>
                </a:stretch>
              </a:blipFill>
            </p:spPr>
            <p:txBody>
              <a:bodyPr/>
              <a:lstStyle/>
              <a:p>
                <a:r>
                  <a:rPr lang="en-US">
                    <a:noFill/>
                  </a:rPr>
                  <a:t> </a:t>
                </a:r>
              </a:p>
            </p:txBody>
          </p:sp>
        </mc:Fallback>
      </mc:AlternateContent>
    </p:spTree>
    <p:extLst>
      <p:ext uri="{BB962C8B-B14F-4D97-AF65-F5344CB8AC3E}">
        <p14:creationId xmlns:p14="http://schemas.microsoft.com/office/powerpoint/2010/main" val="562247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p39"/>
          <p:cNvSpPr txBox="1">
            <a:spLocks noGrp="1"/>
          </p:cNvSpPr>
          <p:nvPr>
            <p:ph type="title"/>
          </p:nvPr>
        </p:nvSpPr>
        <p:spPr>
          <a:xfrm>
            <a:off x="892736" y="179539"/>
            <a:ext cx="10403290" cy="785598"/>
          </a:xfrm>
          <a:prstGeom prst="rect">
            <a:avLst/>
          </a:prstGeom>
          <a:noFill/>
          <a:ln>
            <a:noFill/>
          </a:ln>
        </p:spPr>
        <p:txBody>
          <a:bodyPr spcFirstLastPara="1" vert="horz" wrap="square" lIns="43655" tIns="43655" rIns="43655" bIns="43655" rtlCol="0" anchor="ctr" anchorCtr="0">
            <a:spAutoFit/>
          </a:bodyPr>
          <a:lstStyle/>
          <a:p>
            <a:r>
              <a:rPr lang="en" sz="4532" dirty="0">
                <a:latin typeface="Open Sans"/>
                <a:ea typeface="Open Sans"/>
                <a:cs typeface="Open Sans"/>
                <a:sym typeface="Open Sans"/>
              </a:rPr>
              <a:t>Whiteboard 2: Properties of Groups</a:t>
            </a:r>
            <a:endParaRPr sz="4532" dirty="0">
              <a:latin typeface="Open Sans"/>
              <a:ea typeface="Open Sans"/>
              <a:cs typeface="Open Sans"/>
              <a:sym typeface="Open Sans"/>
            </a:endParaRPr>
          </a:p>
        </p:txBody>
      </p:sp>
      <p:sp>
        <p:nvSpPr>
          <p:cNvPr id="2" name="TextBox 1">
            <a:extLst>
              <a:ext uri="{FF2B5EF4-FFF2-40B4-BE49-F238E27FC236}">
                <a16:creationId xmlns:a16="http://schemas.microsoft.com/office/drawing/2014/main" id="{FEBA76D0-FF59-CC4F-2714-7422A42F3035}"/>
              </a:ext>
            </a:extLst>
          </p:cNvPr>
          <p:cNvSpPr txBox="1"/>
          <p:nvPr/>
        </p:nvSpPr>
        <p:spPr>
          <a:xfrm>
            <a:off x="760412" y="919418"/>
            <a:ext cx="10820400" cy="2031325"/>
          </a:xfrm>
          <a:prstGeom prst="rect">
            <a:avLst/>
          </a:prstGeom>
          <a:noFill/>
        </p:spPr>
        <p:txBody>
          <a:bodyPr wrap="square" rtlCol="0">
            <a:spAutoFit/>
          </a:bodyPr>
          <a:lstStyle/>
          <a:p>
            <a:endParaRPr lang="en-US" dirty="0"/>
          </a:p>
          <a:p>
            <a:r>
              <a:rPr lang="en-US" dirty="0"/>
              <a:t>Definition: Homomorphism, Isomorphism, Automorphism</a:t>
            </a:r>
          </a:p>
          <a:p>
            <a:r>
              <a:rPr lang="en-US" dirty="0"/>
              <a:t>Definition: Semidirect product</a:t>
            </a:r>
          </a:p>
          <a:p>
            <a:r>
              <a:rPr lang="en-US" dirty="0"/>
              <a:t>Example: E(2)</a:t>
            </a:r>
          </a:p>
          <a:p>
            <a:endParaRPr lang="en-US" dirty="0"/>
          </a:p>
          <a:p>
            <a:endParaRPr lang="en-US" dirty="0"/>
          </a:p>
          <a:p>
            <a:r>
              <a:rPr lang="en-US" dirty="0"/>
              <a:t> </a:t>
            </a:r>
          </a:p>
        </p:txBody>
      </p:sp>
    </p:spTree>
    <p:extLst>
      <p:ext uri="{BB962C8B-B14F-4D97-AF65-F5344CB8AC3E}">
        <p14:creationId xmlns:p14="http://schemas.microsoft.com/office/powerpoint/2010/main" val="1570896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3" name="Google Shape;383;p39"/>
          <p:cNvSpPr txBox="1">
            <a:spLocks noGrp="1"/>
          </p:cNvSpPr>
          <p:nvPr>
            <p:ph type="title"/>
          </p:nvPr>
        </p:nvSpPr>
        <p:spPr>
          <a:xfrm>
            <a:off x="892736" y="179539"/>
            <a:ext cx="10403290" cy="785598"/>
          </a:xfrm>
          <a:prstGeom prst="rect">
            <a:avLst/>
          </a:prstGeom>
          <a:noFill/>
          <a:ln>
            <a:noFill/>
          </a:ln>
        </p:spPr>
        <p:txBody>
          <a:bodyPr spcFirstLastPara="1" vert="horz" wrap="square" lIns="43655" tIns="43655" rIns="43655" bIns="43655" rtlCol="0" anchor="ctr" anchorCtr="0">
            <a:spAutoFit/>
          </a:bodyPr>
          <a:lstStyle/>
          <a:p>
            <a:r>
              <a:rPr lang="en" sz="4532" dirty="0">
                <a:latin typeface="Open Sans"/>
                <a:ea typeface="Open Sans"/>
                <a:cs typeface="Open Sans"/>
                <a:sym typeface="Open Sans"/>
              </a:rPr>
              <a:t>Whiteboard 3: Properties of Groups</a:t>
            </a:r>
            <a:endParaRPr sz="4532" dirty="0">
              <a:latin typeface="Open Sans"/>
              <a:ea typeface="Open Sans"/>
              <a:cs typeface="Open Sans"/>
              <a:sym typeface="Open Sans"/>
            </a:endParaRPr>
          </a:p>
        </p:txBody>
      </p:sp>
      <p:sp>
        <p:nvSpPr>
          <p:cNvPr id="2" name="TextBox 1">
            <a:extLst>
              <a:ext uri="{FF2B5EF4-FFF2-40B4-BE49-F238E27FC236}">
                <a16:creationId xmlns:a16="http://schemas.microsoft.com/office/drawing/2014/main" id="{FEBA76D0-FF59-CC4F-2714-7422A42F3035}"/>
              </a:ext>
            </a:extLst>
          </p:cNvPr>
          <p:cNvSpPr txBox="1"/>
          <p:nvPr/>
        </p:nvSpPr>
        <p:spPr>
          <a:xfrm>
            <a:off x="760412" y="919418"/>
            <a:ext cx="10820400" cy="2031325"/>
          </a:xfrm>
          <a:prstGeom prst="rect">
            <a:avLst/>
          </a:prstGeom>
          <a:noFill/>
        </p:spPr>
        <p:txBody>
          <a:bodyPr wrap="square" rtlCol="0">
            <a:spAutoFit/>
          </a:bodyPr>
          <a:lstStyle/>
          <a:p>
            <a:r>
              <a:rPr lang="en-US" dirty="0"/>
              <a:t>Definition: action, orbit, stabilizer</a:t>
            </a:r>
          </a:p>
          <a:p>
            <a:r>
              <a:rPr lang="en-US" dirty="0"/>
              <a:t>Examples: SO(2) on plane, Perms on elements, dihedral</a:t>
            </a:r>
          </a:p>
          <a:p>
            <a:r>
              <a:rPr lang="en-US" dirty="0" err="1"/>
              <a:t>Thm</a:t>
            </a:r>
            <a:r>
              <a:rPr lang="en-US" dirty="0"/>
              <a:t>: orbit-stabilizer </a:t>
            </a:r>
            <a:r>
              <a:rPr lang="en-US" dirty="0" err="1"/>
              <a:t>therorem</a:t>
            </a:r>
            <a:endParaRPr lang="en-US" dirty="0"/>
          </a:p>
          <a:p>
            <a:r>
              <a:rPr lang="en-US" dirty="0"/>
              <a:t> </a:t>
            </a:r>
          </a:p>
          <a:p>
            <a:r>
              <a:rPr lang="en-US" dirty="0"/>
              <a:t>Definition: kernel, first iso theorem</a:t>
            </a:r>
          </a:p>
          <a:p>
            <a:endParaRPr lang="en-US" dirty="0"/>
          </a:p>
          <a:p>
            <a:r>
              <a:rPr lang="en-US" dirty="0"/>
              <a:t> </a:t>
            </a:r>
          </a:p>
        </p:txBody>
      </p:sp>
    </p:spTree>
    <p:extLst>
      <p:ext uri="{BB962C8B-B14F-4D97-AF65-F5344CB8AC3E}">
        <p14:creationId xmlns:p14="http://schemas.microsoft.com/office/powerpoint/2010/main" val="702579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99"/>
          <p:cNvSpPr txBox="1">
            <a:spLocks noGrp="1"/>
          </p:cNvSpPr>
          <p:nvPr>
            <p:ph type="title"/>
          </p:nvPr>
        </p:nvSpPr>
        <p:spPr>
          <a:xfrm>
            <a:off x="837981" y="24046"/>
            <a:ext cx="10512862" cy="1325255"/>
          </a:xfrm>
          <a:prstGeom prst="rect">
            <a:avLst/>
          </a:prstGeom>
        </p:spPr>
        <p:txBody>
          <a:bodyPr spcFirstLastPara="1" vert="horz" wrap="square" lIns="91410" tIns="45688" rIns="91410" bIns="45688" rtlCol="0" anchor="ctr" anchorCtr="0">
            <a:normAutofit/>
          </a:bodyPr>
          <a:lstStyle/>
          <a:p>
            <a:pPr algn="ctr">
              <a:spcBef>
                <a:spcPts val="0"/>
              </a:spcBef>
            </a:pPr>
            <a:r>
              <a:rPr lang="en" sz="3732" b="1">
                <a:latin typeface="Open Sans"/>
                <a:ea typeface="Open Sans"/>
                <a:cs typeface="Open Sans"/>
                <a:sym typeface="Open Sans"/>
              </a:rPr>
              <a:t>Limits of Current Methods in ML</a:t>
            </a:r>
            <a:endParaRPr sz="3732" b="1">
              <a:latin typeface="Open Sans"/>
              <a:ea typeface="Open Sans"/>
              <a:cs typeface="Open Sans"/>
              <a:sym typeface="Open Sans"/>
            </a:endParaRPr>
          </a:p>
        </p:txBody>
      </p:sp>
      <p:sp>
        <p:nvSpPr>
          <p:cNvPr id="459" name="Google Shape;459;p99"/>
          <p:cNvSpPr txBox="1">
            <a:spLocks noGrp="1"/>
          </p:cNvSpPr>
          <p:nvPr>
            <p:ph type="body" idx="1"/>
          </p:nvPr>
        </p:nvSpPr>
        <p:spPr>
          <a:xfrm>
            <a:off x="288023" y="1362772"/>
            <a:ext cx="2721691" cy="4076538"/>
          </a:xfrm>
          <a:prstGeom prst="rect">
            <a:avLst/>
          </a:prstGeom>
          <a:solidFill>
            <a:schemeClr val="lt1"/>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a:bodyPr>
          <a:lstStyle/>
          <a:p>
            <a:pPr marL="0" indent="0" algn="ctr">
              <a:spcBef>
                <a:spcPts val="1066"/>
              </a:spcBef>
              <a:buNone/>
            </a:pPr>
            <a:r>
              <a:rPr lang="en" sz="2666">
                <a:latin typeface="Open Sans"/>
                <a:ea typeface="Open Sans"/>
                <a:cs typeface="Open Sans"/>
                <a:sym typeface="Open Sans"/>
              </a:rPr>
              <a:t>Limited Generalizability</a:t>
            </a:r>
            <a:endParaRPr sz="2666">
              <a:latin typeface="Open Sans"/>
              <a:ea typeface="Open Sans"/>
              <a:cs typeface="Open Sans"/>
              <a:sym typeface="Open Sans"/>
            </a:endParaRPr>
          </a:p>
        </p:txBody>
      </p:sp>
      <p:sp>
        <p:nvSpPr>
          <p:cNvPr id="460" name="Google Shape;460;p99"/>
          <p:cNvSpPr txBox="1">
            <a:spLocks noGrp="1"/>
          </p:cNvSpPr>
          <p:nvPr>
            <p:ph type="body" idx="1"/>
          </p:nvPr>
        </p:nvSpPr>
        <p:spPr>
          <a:xfrm>
            <a:off x="3291021" y="1362772"/>
            <a:ext cx="2721691" cy="4076538"/>
          </a:xfrm>
          <a:prstGeom prst="rect">
            <a:avLst/>
          </a:prstGeom>
          <a:solidFill>
            <a:schemeClr val="lt1"/>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a:bodyPr>
          <a:lstStyle/>
          <a:p>
            <a:pPr marL="0" indent="0" algn="ctr">
              <a:lnSpc>
                <a:spcPct val="100000"/>
              </a:lnSpc>
              <a:spcBef>
                <a:spcPts val="0"/>
              </a:spcBef>
              <a:buNone/>
            </a:pPr>
            <a:r>
              <a:rPr lang="en" sz="2666">
                <a:latin typeface="Open Sans"/>
                <a:ea typeface="Open Sans"/>
                <a:cs typeface="Open Sans"/>
                <a:sym typeface="Open Sans"/>
              </a:rPr>
              <a:t>Data</a:t>
            </a:r>
            <a:endParaRPr sz="2666">
              <a:latin typeface="Open Sans"/>
              <a:ea typeface="Open Sans"/>
              <a:cs typeface="Open Sans"/>
              <a:sym typeface="Open Sans"/>
            </a:endParaRPr>
          </a:p>
          <a:p>
            <a:pPr marL="0" indent="0" algn="ctr">
              <a:lnSpc>
                <a:spcPct val="100000"/>
              </a:lnSpc>
              <a:spcBef>
                <a:spcPts val="0"/>
              </a:spcBef>
              <a:buNone/>
            </a:pPr>
            <a:r>
              <a:rPr lang="en" sz="2666">
                <a:latin typeface="Open Sans"/>
                <a:ea typeface="Open Sans"/>
                <a:cs typeface="Open Sans"/>
                <a:sym typeface="Open Sans"/>
              </a:rPr>
              <a:t>Hungry</a:t>
            </a:r>
            <a:endParaRPr sz="2666">
              <a:latin typeface="Open Sans"/>
              <a:ea typeface="Open Sans"/>
              <a:cs typeface="Open Sans"/>
              <a:sym typeface="Open Sans"/>
            </a:endParaRPr>
          </a:p>
        </p:txBody>
      </p:sp>
      <p:sp>
        <p:nvSpPr>
          <p:cNvPr id="461" name="Google Shape;461;p99"/>
          <p:cNvSpPr txBox="1">
            <a:spLocks noGrp="1"/>
          </p:cNvSpPr>
          <p:nvPr>
            <p:ph type="body" idx="1"/>
          </p:nvPr>
        </p:nvSpPr>
        <p:spPr>
          <a:xfrm>
            <a:off x="6294031" y="1362772"/>
            <a:ext cx="2721691" cy="4076538"/>
          </a:xfrm>
          <a:prstGeom prst="rect">
            <a:avLst/>
          </a:prstGeom>
          <a:solidFill>
            <a:schemeClr val="lt1"/>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a:bodyPr>
          <a:lstStyle/>
          <a:p>
            <a:pPr marL="0" indent="0" algn="ctr">
              <a:lnSpc>
                <a:spcPct val="100000"/>
              </a:lnSpc>
              <a:spcBef>
                <a:spcPts val="0"/>
              </a:spcBef>
              <a:buNone/>
            </a:pPr>
            <a:r>
              <a:rPr lang="en"/>
              <a:t>Huge</a:t>
            </a:r>
            <a:endParaRPr/>
          </a:p>
          <a:p>
            <a:pPr marL="0" indent="0" algn="ctr">
              <a:lnSpc>
                <a:spcPct val="100000"/>
              </a:lnSpc>
              <a:spcBef>
                <a:spcPts val="0"/>
              </a:spcBef>
              <a:buNone/>
            </a:pPr>
            <a:r>
              <a:rPr lang="en"/>
              <a:t>Models</a:t>
            </a:r>
            <a:endParaRPr/>
          </a:p>
        </p:txBody>
      </p:sp>
      <p:sp>
        <p:nvSpPr>
          <p:cNvPr id="462" name="Google Shape;462;p99"/>
          <p:cNvSpPr txBox="1">
            <a:spLocks noGrp="1"/>
          </p:cNvSpPr>
          <p:nvPr>
            <p:ph type="body" idx="1"/>
          </p:nvPr>
        </p:nvSpPr>
        <p:spPr>
          <a:xfrm>
            <a:off x="9195965" y="1362772"/>
            <a:ext cx="2721691" cy="4076538"/>
          </a:xfrm>
          <a:prstGeom prst="rect">
            <a:avLst/>
          </a:prstGeom>
          <a:solidFill>
            <a:schemeClr val="lt1"/>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a:bodyPr>
          <a:lstStyle/>
          <a:p>
            <a:pPr marL="0" indent="0" algn="ctr">
              <a:lnSpc>
                <a:spcPct val="100000"/>
              </a:lnSpc>
              <a:spcBef>
                <a:spcPts val="0"/>
              </a:spcBef>
              <a:buNone/>
            </a:pPr>
            <a:r>
              <a:rPr lang="en" sz="2333"/>
              <a:t>Inconsistency &amp;</a:t>
            </a:r>
            <a:endParaRPr sz="2333"/>
          </a:p>
          <a:p>
            <a:pPr marL="0" indent="0" algn="ctr">
              <a:lnSpc>
                <a:spcPct val="100000"/>
              </a:lnSpc>
              <a:spcBef>
                <a:spcPts val="0"/>
              </a:spcBef>
              <a:buNone/>
            </a:pPr>
            <a:r>
              <a:rPr lang="en" sz="2333"/>
              <a:t>Lack of Guarantees</a:t>
            </a:r>
            <a:endParaRPr sz="2333"/>
          </a:p>
        </p:txBody>
      </p:sp>
      <p:pic>
        <p:nvPicPr>
          <p:cNvPr id="463" name="Google Shape;463;p99"/>
          <p:cNvPicPr preferRelativeResize="0"/>
          <p:nvPr/>
        </p:nvPicPr>
        <p:blipFill>
          <a:blip r:embed="rId3">
            <a:alphaModFix/>
          </a:blip>
          <a:stretch>
            <a:fillRect/>
          </a:stretch>
        </p:blipFill>
        <p:spPr>
          <a:xfrm>
            <a:off x="1189446" y="2891718"/>
            <a:ext cx="914159" cy="524550"/>
          </a:xfrm>
          <a:prstGeom prst="rect">
            <a:avLst/>
          </a:prstGeom>
          <a:noFill/>
          <a:ln>
            <a:noFill/>
          </a:ln>
        </p:spPr>
      </p:pic>
      <p:pic>
        <p:nvPicPr>
          <p:cNvPr id="464" name="Google Shape;464;p99"/>
          <p:cNvPicPr preferRelativeResize="0"/>
          <p:nvPr/>
        </p:nvPicPr>
        <p:blipFill>
          <a:blip r:embed="rId4">
            <a:alphaModFix/>
          </a:blip>
          <a:stretch>
            <a:fillRect/>
          </a:stretch>
        </p:blipFill>
        <p:spPr>
          <a:xfrm>
            <a:off x="1040427" y="4022345"/>
            <a:ext cx="1216883" cy="660493"/>
          </a:xfrm>
          <a:prstGeom prst="rect">
            <a:avLst/>
          </a:prstGeom>
          <a:noFill/>
          <a:ln>
            <a:noFill/>
          </a:ln>
        </p:spPr>
      </p:pic>
      <p:cxnSp>
        <p:nvCxnSpPr>
          <p:cNvPr id="465" name="Google Shape;465;p99"/>
          <p:cNvCxnSpPr>
            <a:stCxn id="463" idx="2"/>
            <a:endCxn id="464" idx="0"/>
          </p:cNvCxnSpPr>
          <p:nvPr/>
        </p:nvCxnSpPr>
        <p:spPr>
          <a:xfrm>
            <a:off x="1646525" y="3416267"/>
            <a:ext cx="2399" cy="606242"/>
          </a:xfrm>
          <a:prstGeom prst="straightConnector1">
            <a:avLst/>
          </a:prstGeom>
          <a:noFill/>
          <a:ln w="9525" cap="flat" cmpd="sng">
            <a:solidFill>
              <a:schemeClr val="dk2"/>
            </a:solidFill>
            <a:prstDash val="solid"/>
            <a:round/>
            <a:headEnd type="none" w="med" len="med"/>
            <a:tailEnd type="triangle" w="med" len="med"/>
          </a:ln>
        </p:spPr>
      </p:cxnSp>
      <p:pic>
        <p:nvPicPr>
          <p:cNvPr id="466" name="Google Shape;466;p99"/>
          <p:cNvPicPr preferRelativeResize="0"/>
          <p:nvPr/>
        </p:nvPicPr>
        <p:blipFill rotWithShape="1">
          <a:blip r:embed="rId5">
            <a:alphaModFix/>
          </a:blip>
          <a:srcRect l="9679" t="9999" r="42213" b="3051"/>
          <a:stretch/>
        </p:blipFill>
        <p:spPr>
          <a:xfrm>
            <a:off x="3438121" y="2772105"/>
            <a:ext cx="2427501" cy="2131311"/>
          </a:xfrm>
          <a:prstGeom prst="rect">
            <a:avLst/>
          </a:prstGeom>
          <a:noFill/>
          <a:ln>
            <a:noFill/>
          </a:ln>
        </p:spPr>
      </p:pic>
      <p:pic>
        <p:nvPicPr>
          <p:cNvPr id="467" name="Google Shape;467;p99"/>
          <p:cNvPicPr preferRelativeResize="0"/>
          <p:nvPr/>
        </p:nvPicPr>
        <p:blipFill>
          <a:blip r:embed="rId6">
            <a:alphaModFix/>
          </a:blip>
          <a:stretch>
            <a:fillRect/>
          </a:stretch>
        </p:blipFill>
        <p:spPr>
          <a:xfrm>
            <a:off x="6366226" y="2941860"/>
            <a:ext cx="2577295" cy="1549930"/>
          </a:xfrm>
          <a:prstGeom prst="rect">
            <a:avLst/>
          </a:prstGeom>
          <a:noFill/>
          <a:ln>
            <a:noFill/>
          </a:ln>
        </p:spPr>
      </p:pic>
      <p:pic>
        <p:nvPicPr>
          <p:cNvPr id="468" name="Google Shape;468;p99"/>
          <p:cNvPicPr preferRelativeResize="0"/>
          <p:nvPr/>
        </p:nvPicPr>
        <p:blipFill>
          <a:blip r:embed="rId7">
            <a:alphaModFix/>
          </a:blip>
          <a:stretch>
            <a:fillRect/>
          </a:stretch>
        </p:blipFill>
        <p:spPr>
          <a:xfrm>
            <a:off x="9759764" y="2568015"/>
            <a:ext cx="1594085" cy="25775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00"/>
          <p:cNvSpPr txBox="1">
            <a:spLocks noGrp="1"/>
          </p:cNvSpPr>
          <p:nvPr>
            <p:ph type="title"/>
          </p:nvPr>
        </p:nvSpPr>
        <p:spPr>
          <a:xfrm>
            <a:off x="383833" y="24053"/>
            <a:ext cx="11421025" cy="1325255"/>
          </a:xfrm>
          <a:prstGeom prst="rect">
            <a:avLst/>
          </a:prstGeom>
        </p:spPr>
        <p:txBody>
          <a:bodyPr spcFirstLastPara="1" vert="horz" wrap="square" lIns="91410" tIns="45688" rIns="91410" bIns="45688" rtlCol="0" anchor="ctr" anchorCtr="0">
            <a:normAutofit/>
          </a:bodyPr>
          <a:lstStyle/>
          <a:p>
            <a:pPr algn="ctr">
              <a:spcBef>
                <a:spcPts val="0"/>
              </a:spcBef>
            </a:pPr>
            <a:r>
              <a:rPr lang="en" sz="3732" b="1">
                <a:solidFill>
                  <a:srgbClr val="B41600"/>
                </a:solidFill>
                <a:latin typeface="Open Sans"/>
                <a:ea typeface="Open Sans"/>
                <a:cs typeface="Open Sans"/>
                <a:sym typeface="Open Sans"/>
              </a:rPr>
              <a:t>Symmetry</a:t>
            </a:r>
            <a:r>
              <a:rPr lang="en" sz="3732" b="1">
                <a:solidFill>
                  <a:srgbClr val="980000"/>
                </a:solidFill>
                <a:latin typeface="Open Sans"/>
                <a:ea typeface="Open Sans"/>
                <a:cs typeface="Open Sans"/>
                <a:sym typeface="Open Sans"/>
              </a:rPr>
              <a:t> </a:t>
            </a:r>
            <a:r>
              <a:rPr lang="en" sz="3732" b="1">
                <a:latin typeface="Open Sans"/>
                <a:ea typeface="Open Sans"/>
                <a:cs typeface="Open Sans"/>
                <a:sym typeface="Open Sans"/>
              </a:rPr>
              <a:t>in Machine Learning</a:t>
            </a:r>
            <a:endParaRPr sz="3732" b="1">
              <a:latin typeface="Open Sans"/>
              <a:ea typeface="Open Sans"/>
              <a:cs typeface="Open Sans"/>
              <a:sym typeface="Open Sans"/>
            </a:endParaRPr>
          </a:p>
        </p:txBody>
      </p:sp>
      <p:sp>
        <p:nvSpPr>
          <p:cNvPr id="474" name="Google Shape;474;p100"/>
          <p:cNvSpPr txBox="1">
            <a:spLocks noGrp="1"/>
          </p:cNvSpPr>
          <p:nvPr>
            <p:ph type="body" idx="1"/>
          </p:nvPr>
        </p:nvSpPr>
        <p:spPr>
          <a:xfrm>
            <a:off x="288024" y="1362772"/>
            <a:ext cx="2721691" cy="981744"/>
          </a:xfrm>
          <a:prstGeom prst="rect">
            <a:avLst/>
          </a:prstGeom>
          <a:solidFill>
            <a:schemeClr val="lt1"/>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a:bodyPr>
          <a:lstStyle/>
          <a:p>
            <a:pPr marL="0" indent="0" algn="ctr">
              <a:spcBef>
                <a:spcPts val="1066"/>
              </a:spcBef>
              <a:buNone/>
            </a:pPr>
            <a:r>
              <a:rPr lang="en" sz="2666">
                <a:latin typeface="Open Sans"/>
                <a:ea typeface="Open Sans"/>
                <a:cs typeface="Open Sans"/>
                <a:sym typeface="Open Sans"/>
              </a:rPr>
              <a:t>Limited Generalizability</a:t>
            </a:r>
            <a:endParaRPr sz="2666">
              <a:latin typeface="Open Sans"/>
              <a:ea typeface="Open Sans"/>
              <a:cs typeface="Open Sans"/>
              <a:sym typeface="Open Sans"/>
            </a:endParaRPr>
          </a:p>
        </p:txBody>
      </p:sp>
      <p:sp>
        <p:nvSpPr>
          <p:cNvPr id="475" name="Google Shape;475;p100"/>
          <p:cNvSpPr txBox="1">
            <a:spLocks noGrp="1"/>
          </p:cNvSpPr>
          <p:nvPr>
            <p:ph type="body" idx="1"/>
          </p:nvPr>
        </p:nvSpPr>
        <p:spPr>
          <a:xfrm>
            <a:off x="3291020" y="1362772"/>
            <a:ext cx="2721691" cy="981744"/>
          </a:xfrm>
          <a:prstGeom prst="rect">
            <a:avLst/>
          </a:prstGeom>
          <a:solidFill>
            <a:srgbClr val="FCE5CD"/>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a:bodyPr>
          <a:lstStyle/>
          <a:p>
            <a:pPr marL="0" indent="0" algn="ctr">
              <a:lnSpc>
                <a:spcPct val="100000"/>
              </a:lnSpc>
              <a:spcBef>
                <a:spcPts val="0"/>
              </a:spcBef>
              <a:buNone/>
            </a:pPr>
            <a:r>
              <a:rPr lang="en" sz="2666">
                <a:latin typeface="Open Sans"/>
                <a:ea typeface="Open Sans"/>
                <a:cs typeface="Open Sans"/>
                <a:sym typeface="Open Sans"/>
              </a:rPr>
              <a:t>Data</a:t>
            </a:r>
            <a:endParaRPr sz="2666">
              <a:latin typeface="Open Sans"/>
              <a:ea typeface="Open Sans"/>
              <a:cs typeface="Open Sans"/>
              <a:sym typeface="Open Sans"/>
            </a:endParaRPr>
          </a:p>
          <a:p>
            <a:pPr marL="0" indent="0" algn="ctr">
              <a:lnSpc>
                <a:spcPct val="100000"/>
              </a:lnSpc>
              <a:spcBef>
                <a:spcPts val="0"/>
              </a:spcBef>
              <a:buNone/>
            </a:pPr>
            <a:r>
              <a:rPr lang="en" sz="2666">
                <a:latin typeface="Open Sans"/>
                <a:ea typeface="Open Sans"/>
                <a:cs typeface="Open Sans"/>
                <a:sym typeface="Open Sans"/>
              </a:rPr>
              <a:t>Hungry</a:t>
            </a:r>
            <a:endParaRPr sz="2666">
              <a:latin typeface="Open Sans"/>
              <a:ea typeface="Open Sans"/>
              <a:cs typeface="Open Sans"/>
              <a:sym typeface="Open Sans"/>
            </a:endParaRPr>
          </a:p>
        </p:txBody>
      </p:sp>
      <p:sp>
        <p:nvSpPr>
          <p:cNvPr id="476" name="Google Shape;476;p100"/>
          <p:cNvSpPr txBox="1">
            <a:spLocks noGrp="1"/>
          </p:cNvSpPr>
          <p:nvPr>
            <p:ph type="body" idx="1"/>
          </p:nvPr>
        </p:nvSpPr>
        <p:spPr>
          <a:xfrm>
            <a:off x="6294028" y="1362772"/>
            <a:ext cx="2721691" cy="981744"/>
          </a:xfrm>
          <a:prstGeom prst="rect">
            <a:avLst/>
          </a:prstGeom>
          <a:solidFill>
            <a:schemeClr val="lt1"/>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a:bodyPr>
          <a:lstStyle/>
          <a:p>
            <a:pPr marL="0" indent="0" algn="ctr">
              <a:lnSpc>
                <a:spcPct val="100000"/>
              </a:lnSpc>
              <a:spcBef>
                <a:spcPts val="0"/>
              </a:spcBef>
              <a:buNone/>
            </a:pPr>
            <a:r>
              <a:rPr lang="en"/>
              <a:t>Huge</a:t>
            </a:r>
            <a:endParaRPr/>
          </a:p>
          <a:p>
            <a:pPr marL="0" indent="0" algn="ctr">
              <a:lnSpc>
                <a:spcPct val="100000"/>
              </a:lnSpc>
              <a:spcBef>
                <a:spcPts val="0"/>
              </a:spcBef>
              <a:buNone/>
            </a:pPr>
            <a:r>
              <a:rPr lang="en"/>
              <a:t>Models</a:t>
            </a:r>
            <a:endParaRPr/>
          </a:p>
        </p:txBody>
      </p:sp>
      <p:sp>
        <p:nvSpPr>
          <p:cNvPr id="477" name="Google Shape;477;p100"/>
          <p:cNvSpPr txBox="1">
            <a:spLocks noGrp="1"/>
          </p:cNvSpPr>
          <p:nvPr>
            <p:ph type="body" idx="1"/>
          </p:nvPr>
        </p:nvSpPr>
        <p:spPr>
          <a:xfrm>
            <a:off x="9195971" y="1362772"/>
            <a:ext cx="2721691" cy="981744"/>
          </a:xfrm>
          <a:prstGeom prst="rect">
            <a:avLst/>
          </a:prstGeom>
          <a:solidFill>
            <a:schemeClr val="lt1"/>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a:bodyPr>
          <a:lstStyle/>
          <a:p>
            <a:pPr marL="0" indent="0" algn="ctr">
              <a:lnSpc>
                <a:spcPct val="100000"/>
              </a:lnSpc>
              <a:spcBef>
                <a:spcPts val="0"/>
              </a:spcBef>
              <a:buNone/>
            </a:pPr>
            <a:r>
              <a:rPr lang="en" sz="2333"/>
              <a:t>Inconsistency &amp;</a:t>
            </a:r>
            <a:endParaRPr sz="2333"/>
          </a:p>
          <a:p>
            <a:pPr marL="0" indent="0" algn="ctr">
              <a:lnSpc>
                <a:spcPct val="100000"/>
              </a:lnSpc>
              <a:spcBef>
                <a:spcPts val="0"/>
              </a:spcBef>
              <a:buNone/>
            </a:pPr>
            <a:r>
              <a:rPr lang="en" sz="2333"/>
              <a:t>Lack of Guarantees</a:t>
            </a:r>
            <a:endParaRPr sz="2333"/>
          </a:p>
        </p:txBody>
      </p:sp>
      <p:sp>
        <p:nvSpPr>
          <p:cNvPr id="478" name="Google Shape;478;p100"/>
          <p:cNvSpPr txBox="1"/>
          <p:nvPr/>
        </p:nvSpPr>
        <p:spPr>
          <a:xfrm>
            <a:off x="2557633" y="4579434"/>
            <a:ext cx="6449520" cy="615320"/>
          </a:xfrm>
          <a:prstGeom prst="rect">
            <a:avLst/>
          </a:prstGeom>
          <a:noFill/>
          <a:ln>
            <a:noFill/>
          </a:ln>
        </p:spPr>
        <p:txBody>
          <a:bodyPr spcFirstLastPara="1" wrap="square" lIns="121868" tIns="121868" rIns="121868" bIns="121868" anchor="t" anchorCtr="0">
            <a:spAutoFit/>
          </a:bodyPr>
          <a:lstStyle/>
          <a:p>
            <a:endParaRPr sz="2399">
              <a:latin typeface="Calibri"/>
              <a:ea typeface="Calibri"/>
              <a:cs typeface="Calibri"/>
              <a:sym typeface="Calibri"/>
            </a:endParaRPr>
          </a:p>
        </p:txBody>
      </p:sp>
      <p:sp>
        <p:nvSpPr>
          <p:cNvPr id="479" name="Google Shape;479;p100"/>
          <p:cNvSpPr txBox="1">
            <a:spLocks noGrp="1"/>
          </p:cNvSpPr>
          <p:nvPr>
            <p:ph type="body" idx="1"/>
          </p:nvPr>
        </p:nvSpPr>
        <p:spPr>
          <a:xfrm>
            <a:off x="279593" y="4776538"/>
            <a:ext cx="2721691" cy="918161"/>
          </a:xfrm>
          <a:prstGeom prst="rect">
            <a:avLst/>
          </a:prstGeom>
          <a:solidFill>
            <a:schemeClr val="lt1"/>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lnSpcReduction="10000"/>
          </a:bodyPr>
          <a:lstStyle/>
          <a:p>
            <a:pPr marL="0" indent="0" algn="ctr">
              <a:spcBef>
                <a:spcPts val="1066"/>
              </a:spcBef>
              <a:buNone/>
            </a:pPr>
            <a:r>
              <a:rPr lang="en"/>
              <a:t>Generalize across symmetry</a:t>
            </a:r>
            <a:endParaRPr/>
          </a:p>
        </p:txBody>
      </p:sp>
      <p:sp>
        <p:nvSpPr>
          <p:cNvPr id="480" name="Google Shape;480;p100"/>
          <p:cNvSpPr txBox="1">
            <a:spLocks noGrp="1"/>
          </p:cNvSpPr>
          <p:nvPr>
            <p:ph type="body" idx="1"/>
          </p:nvPr>
        </p:nvSpPr>
        <p:spPr>
          <a:xfrm>
            <a:off x="3282578" y="4776538"/>
            <a:ext cx="2721691" cy="918161"/>
          </a:xfrm>
          <a:prstGeom prst="rect">
            <a:avLst/>
          </a:prstGeom>
          <a:solidFill>
            <a:schemeClr val="lt1"/>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lnSpcReduction="10000"/>
          </a:bodyPr>
          <a:lstStyle/>
          <a:p>
            <a:pPr marL="0" indent="0" algn="ctr">
              <a:lnSpc>
                <a:spcPct val="100000"/>
              </a:lnSpc>
              <a:spcBef>
                <a:spcPts val="0"/>
              </a:spcBef>
              <a:buNone/>
            </a:pPr>
            <a:r>
              <a:rPr lang="en"/>
              <a:t>Automatic Data </a:t>
            </a:r>
            <a:endParaRPr/>
          </a:p>
          <a:p>
            <a:pPr marL="0" indent="0" algn="ctr">
              <a:lnSpc>
                <a:spcPct val="100000"/>
              </a:lnSpc>
              <a:spcBef>
                <a:spcPts val="0"/>
              </a:spcBef>
              <a:buNone/>
            </a:pPr>
            <a:r>
              <a:rPr lang="en"/>
              <a:t>Augmentation</a:t>
            </a:r>
            <a:endParaRPr/>
          </a:p>
        </p:txBody>
      </p:sp>
      <p:sp>
        <p:nvSpPr>
          <p:cNvPr id="481" name="Google Shape;481;p100"/>
          <p:cNvSpPr txBox="1">
            <a:spLocks noGrp="1"/>
          </p:cNvSpPr>
          <p:nvPr>
            <p:ph type="body" idx="1"/>
          </p:nvPr>
        </p:nvSpPr>
        <p:spPr>
          <a:xfrm>
            <a:off x="6285596" y="4776538"/>
            <a:ext cx="2721691" cy="918161"/>
          </a:xfrm>
          <a:prstGeom prst="rect">
            <a:avLst/>
          </a:prstGeom>
          <a:solidFill>
            <a:schemeClr val="lt1"/>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lnSpcReduction="10000"/>
          </a:bodyPr>
          <a:lstStyle/>
          <a:p>
            <a:pPr marL="0" indent="0" algn="ctr">
              <a:lnSpc>
                <a:spcPct val="100000"/>
              </a:lnSpc>
              <a:spcBef>
                <a:spcPts val="0"/>
              </a:spcBef>
              <a:buNone/>
            </a:pPr>
            <a:r>
              <a:rPr lang="en"/>
              <a:t>Weight</a:t>
            </a:r>
            <a:endParaRPr/>
          </a:p>
          <a:p>
            <a:pPr marL="0" indent="0" algn="ctr">
              <a:lnSpc>
                <a:spcPct val="100000"/>
              </a:lnSpc>
              <a:spcBef>
                <a:spcPts val="0"/>
              </a:spcBef>
              <a:buNone/>
            </a:pPr>
            <a:r>
              <a:rPr lang="en"/>
              <a:t>Sharing</a:t>
            </a:r>
            <a:endParaRPr/>
          </a:p>
        </p:txBody>
      </p:sp>
      <p:sp>
        <p:nvSpPr>
          <p:cNvPr id="482" name="Google Shape;482;p100"/>
          <p:cNvSpPr txBox="1">
            <a:spLocks noGrp="1"/>
          </p:cNvSpPr>
          <p:nvPr>
            <p:ph type="body" idx="1"/>
          </p:nvPr>
        </p:nvSpPr>
        <p:spPr>
          <a:xfrm>
            <a:off x="9187540" y="4776538"/>
            <a:ext cx="2721691" cy="918161"/>
          </a:xfrm>
          <a:prstGeom prst="rect">
            <a:avLst/>
          </a:prstGeom>
          <a:solidFill>
            <a:schemeClr val="lt1"/>
          </a:solidFill>
          <a:ln w="19050"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vert="horz" wrap="square" lIns="91410" tIns="45688" rIns="91410" bIns="45688" rtlCol="0" anchor="t" anchorCtr="0">
            <a:normAutofit lnSpcReduction="10000"/>
          </a:bodyPr>
          <a:lstStyle/>
          <a:p>
            <a:pPr marL="0" indent="0" algn="ctr">
              <a:spcBef>
                <a:spcPts val="1066"/>
              </a:spcBef>
              <a:buNone/>
            </a:pPr>
            <a:r>
              <a:rPr lang="en"/>
              <a:t>Provable Performance</a:t>
            </a:r>
            <a:endParaRPr/>
          </a:p>
        </p:txBody>
      </p:sp>
      <p:cxnSp>
        <p:nvCxnSpPr>
          <p:cNvPr id="483" name="Google Shape;483;p100"/>
          <p:cNvCxnSpPr/>
          <p:nvPr/>
        </p:nvCxnSpPr>
        <p:spPr>
          <a:xfrm flipH="1">
            <a:off x="1583287" y="2645507"/>
            <a:ext cx="9997" cy="1733948"/>
          </a:xfrm>
          <a:prstGeom prst="straightConnector1">
            <a:avLst/>
          </a:prstGeom>
          <a:noFill/>
          <a:ln w="38100" cap="flat" cmpd="sng">
            <a:solidFill>
              <a:srgbClr val="B41600"/>
            </a:solidFill>
            <a:prstDash val="solid"/>
            <a:round/>
            <a:headEnd type="none" w="med" len="med"/>
            <a:tailEnd type="triangle" w="med" len="med"/>
          </a:ln>
        </p:spPr>
      </p:cxnSp>
      <p:cxnSp>
        <p:nvCxnSpPr>
          <p:cNvPr id="484" name="Google Shape;484;p100"/>
          <p:cNvCxnSpPr/>
          <p:nvPr/>
        </p:nvCxnSpPr>
        <p:spPr>
          <a:xfrm flipH="1">
            <a:off x="4599743" y="2652966"/>
            <a:ext cx="9997" cy="1733948"/>
          </a:xfrm>
          <a:prstGeom prst="straightConnector1">
            <a:avLst/>
          </a:prstGeom>
          <a:noFill/>
          <a:ln w="38100" cap="flat" cmpd="sng">
            <a:solidFill>
              <a:srgbClr val="B41600"/>
            </a:solidFill>
            <a:prstDash val="solid"/>
            <a:round/>
            <a:headEnd type="none" w="med" len="med"/>
            <a:tailEnd type="triangle" w="med" len="med"/>
          </a:ln>
        </p:spPr>
      </p:cxnSp>
      <p:cxnSp>
        <p:nvCxnSpPr>
          <p:cNvPr id="485" name="Google Shape;485;p100"/>
          <p:cNvCxnSpPr/>
          <p:nvPr/>
        </p:nvCxnSpPr>
        <p:spPr>
          <a:xfrm flipH="1">
            <a:off x="7646945" y="2652966"/>
            <a:ext cx="9997" cy="1733948"/>
          </a:xfrm>
          <a:prstGeom prst="straightConnector1">
            <a:avLst/>
          </a:prstGeom>
          <a:noFill/>
          <a:ln w="38100" cap="flat" cmpd="sng">
            <a:solidFill>
              <a:srgbClr val="B41600"/>
            </a:solidFill>
            <a:prstDash val="solid"/>
            <a:round/>
            <a:headEnd type="none" w="med" len="med"/>
            <a:tailEnd type="triangle" w="med" len="med"/>
          </a:ln>
        </p:spPr>
      </p:cxnSp>
      <p:cxnSp>
        <p:nvCxnSpPr>
          <p:cNvPr id="486" name="Google Shape;486;p100"/>
          <p:cNvCxnSpPr/>
          <p:nvPr/>
        </p:nvCxnSpPr>
        <p:spPr>
          <a:xfrm flipH="1">
            <a:off x="10491000" y="2652966"/>
            <a:ext cx="9997" cy="1733948"/>
          </a:xfrm>
          <a:prstGeom prst="straightConnector1">
            <a:avLst/>
          </a:prstGeom>
          <a:noFill/>
          <a:ln w="38100" cap="flat" cmpd="sng">
            <a:solidFill>
              <a:srgbClr val="B41600"/>
            </a:solidFill>
            <a:prstDash val="solid"/>
            <a:round/>
            <a:headEnd type="none" w="med" len="med"/>
            <a:tailEnd type="triangle" w="med" len="med"/>
          </a:ln>
        </p:spPr>
      </p:cxnSp>
      <p:sp>
        <p:nvSpPr>
          <p:cNvPr id="487" name="Google Shape;487;p100"/>
          <p:cNvSpPr txBox="1">
            <a:spLocks noGrp="1"/>
          </p:cNvSpPr>
          <p:nvPr>
            <p:ph type="body" idx="1"/>
          </p:nvPr>
        </p:nvSpPr>
        <p:spPr>
          <a:xfrm>
            <a:off x="1162697" y="2892548"/>
            <a:ext cx="9863431" cy="870973"/>
          </a:xfrm>
          <a:prstGeom prst="rect">
            <a:avLst/>
          </a:prstGeom>
          <a:solidFill>
            <a:schemeClr val="lt1"/>
          </a:solidFill>
          <a:ln w="19050" cap="flat" cmpd="sng">
            <a:solidFill>
              <a:srgbClr val="B41600"/>
            </a:solidFill>
            <a:prstDash val="dash"/>
            <a:round/>
            <a:headEnd type="none" w="sm" len="sm"/>
            <a:tailEnd type="none" w="sm" len="sm"/>
          </a:ln>
        </p:spPr>
        <p:txBody>
          <a:bodyPr spcFirstLastPara="1" vert="horz" wrap="square" lIns="91410" tIns="45688" rIns="91410" bIns="45688" rtlCol="0" anchor="ctr" anchorCtr="0">
            <a:normAutofit/>
          </a:bodyPr>
          <a:lstStyle/>
          <a:p>
            <a:pPr marL="0" indent="0" algn="ctr">
              <a:spcBef>
                <a:spcPts val="1066"/>
              </a:spcBef>
              <a:buNone/>
            </a:pPr>
            <a:r>
              <a:rPr lang="en" i="1">
                <a:latin typeface="Open Sans"/>
                <a:ea typeface="Open Sans"/>
                <a:cs typeface="Open Sans"/>
                <a:sym typeface="Open Sans"/>
              </a:rPr>
              <a:t>Incorporate symmetry as inductive bias into neural networks</a:t>
            </a:r>
            <a:endParaRPr i="1">
              <a:latin typeface="Open Sans"/>
              <a:ea typeface="Open Sans"/>
              <a:cs typeface="Open Sans"/>
              <a:sym typeface="Open Sans"/>
            </a:endParaRPr>
          </a:p>
        </p:txBody>
      </p:sp>
      <p:pic>
        <p:nvPicPr>
          <p:cNvPr id="488" name="Google Shape;488;p100"/>
          <p:cNvPicPr preferRelativeResize="0"/>
          <p:nvPr/>
        </p:nvPicPr>
        <p:blipFill rotWithShape="1">
          <a:blip r:embed="rId3">
            <a:alphaModFix/>
          </a:blip>
          <a:srcRect/>
          <a:stretch/>
        </p:blipFill>
        <p:spPr>
          <a:xfrm>
            <a:off x="5777860" y="5853706"/>
            <a:ext cx="738225" cy="918161"/>
          </a:xfrm>
          <a:prstGeom prst="rect">
            <a:avLst/>
          </a:prstGeom>
          <a:noFill/>
          <a:ln>
            <a:noFill/>
          </a:ln>
        </p:spPr>
      </p:pic>
      <p:sp>
        <p:nvSpPr>
          <p:cNvPr id="489" name="Google Shape;489;p100"/>
          <p:cNvSpPr txBox="1">
            <a:spLocks noGrp="1"/>
          </p:cNvSpPr>
          <p:nvPr>
            <p:ph type="body" idx="1"/>
          </p:nvPr>
        </p:nvSpPr>
        <p:spPr>
          <a:xfrm>
            <a:off x="288024" y="1362772"/>
            <a:ext cx="2721691" cy="981744"/>
          </a:xfrm>
          <a:prstGeom prst="rect">
            <a:avLst/>
          </a:prstGeom>
          <a:solidFill>
            <a:srgbClr val="F4CCCC"/>
          </a:solidFill>
          <a:ln w="19050" cap="flat" cmpd="sng">
            <a:solidFill>
              <a:srgbClr val="000000"/>
            </a:solidFill>
            <a:prstDash val="solid"/>
            <a:round/>
            <a:headEnd type="none" w="sm" len="sm"/>
            <a:tailEnd type="none" w="sm" len="sm"/>
          </a:ln>
        </p:spPr>
        <p:txBody>
          <a:bodyPr spcFirstLastPara="1" vert="horz" wrap="square" lIns="91410" tIns="45688" rIns="91410" bIns="45688" rtlCol="0" anchor="t" anchorCtr="0">
            <a:normAutofit/>
          </a:bodyPr>
          <a:lstStyle/>
          <a:p>
            <a:pPr marL="0" indent="0" algn="ctr">
              <a:spcBef>
                <a:spcPts val="1066"/>
              </a:spcBef>
              <a:buNone/>
            </a:pPr>
            <a:r>
              <a:rPr lang="en" sz="2666">
                <a:latin typeface="Open Sans"/>
                <a:ea typeface="Open Sans"/>
                <a:cs typeface="Open Sans"/>
                <a:sym typeface="Open Sans"/>
              </a:rPr>
              <a:t>Limited Generalizability</a:t>
            </a:r>
            <a:endParaRPr sz="2666">
              <a:latin typeface="Open Sans"/>
              <a:ea typeface="Open Sans"/>
              <a:cs typeface="Open Sans"/>
              <a:sym typeface="Open Sans"/>
            </a:endParaRPr>
          </a:p>
        </p:txBody>
      </p:sp>
      <p:sp>
        <p:nvSpPr>
          <p:cNvPr id="490" name="Google Shape;490;p100"/>
          <p:cNvSpPr txBox="1">
            <a:spLocks noGrp="1"/>
          </p:cNvSpPr>
          <p:nvPr>
            <p:ph type="body" idx="1"/>
          </p:nvPr>
        </p:nvSpPr>
        <p:spPr>
          <a:xfrm>
            <a:off x="6294028" y="1362772"/>
            <a:ext cx="2721691" cy="981744"/>
          </a:xfrm>
          <a:prstGeom prst="rect">
            <a:avLst/>
          </a:prstGeom>
          <a:solidFill>
            <a:srgbClr val="FFF2CC"/>
          </a:solidFill>
          <a:ln w="19050" cap="flat" cmpd="sng">
            <a:solidFill>
              <a:srgbClr val="000000"/>
            </a:solidFill>
            <a:prstDash val="solid"/>
            <a:round/>
            <a:headEnd type="none" w="sm" len="sm"/>
            <a:tailEnd type="none" w="sm" len="sm"/>
          </a:ln>
        </p:spPr>
        <p:txBody>
          <a:bodyPr spcFirstLastPara="1" vert="horz" wrap="square" lIns="91410" tIns="45688" rIns="91410" bIns="45688" rtlCol="0" anchor="t" anchorCtr="0">
            <a:normAutofit/>
          </a:bodyPr>
          <a:lstStyle/>
          <a:p>
            <a:pPr marL="0" indent="0" algn="ctr">
              <a:lnSpc>
                <a:spcPct val="100000"/>
              </a:lnSpc>
              <a:spcBef>
                <a:spcPts val="0"/>
              </a:spcBef>
              <a:buNone/>
            </a:pPr>
            <a:r>
              <a:rPr lang="en"/>
              <a:t>Huge</a:t>
            </a:r>
            <a:endParaRPr/>
          </a:p>
          <a:p>
            <a:pPr marL="0" indent="0" algn="ctr">
              <a:lnSpc>
                <a:spcPct val="100000"/>
              </a:lnSpc>
              <a:spcBef>
                <a:spcPts val="0"/>
              </a:spcBef>
              <a:buNone/>
            </a:pPr>
            <a:r>
              <a:rPr lang="en"/>
              <a:t>Models</a:t>
            </a:r>
            <a:endParaRPr/>
          </a:p>
        </p:txBody>
      </p:sp>
      <p:sp>
        <p:nvSpPr>
          <p:cNvPr id="491" name="Google Shape;491;p100"/>
          <p:cNvSpPr txBox="1">
            <a:spLocks noGrp="1"/>
          </p:cNvSpPr>
          <p:nvPr>
            <p:ph type="body" idx="1"/>
          </p:nvPr>
        </p:nvSpPr>
        <p:spPr>
          <a:xfrm>
            <a:off x="9195971" y="1362772"/>
            <a:ext cx="2721691" cy="981744"/>
          </a:xfrm>
          <a:prstGeom prst="rect">
            <a:avLst/>
          </a:prstGeom>
          <a:solidFill>
            <a:srgbClr val="D9EAD3"/>
          </a:solidFill>
          <a:ln w="19050" cap="flat" cmpd="sng">
            <a:solidFill>
              <a:srgbClr val="000000"/>
            </a:solidFill>
            <a:prstDash val="solid"/>
            <a:round/>
            <a:headEnd type="none" w="sm" len="sm"/>
            <a:tailEnd type="none" w="sm" len="sm"/>
          </a:ln>
        </p:spPr>
        <p:txBody>
          <a:bodyPr spcFirstLastPara="1" vert="horz" wrap="square" lIns="91410" tIns="45688" rIns="91410" bIns="45688" rtlCol="0" anchor="t" anchorCtr="0">
            <a:normAutofit/>
          </a:bodyPr>
          <a:lstStyle/>
          <a:p>
            <a:pPr marL="0" indent="0" algn="ctr">
              <a:lnSpc>
                <a:spcPct val="100000"/>
              </a:lnSpc>
              <a:spcBef>
                <a:spcPts val="0"/>
              </a:spcBef>
              <a:buNone/>
            </a:pPr>
            <a:r>
              <a:rPr lang="en" sz="2333"/>
              <a:t>Inconsistency &amp;</a:t>
            </a:r>
            <a:endParaRPr sz="2333"/>
          </a:p>
          <a:p>
            <a:pPr marL="0" indent="0" algn="ctr">
              <a:lnSpc>
                <a:spcPct val="100000"/>
              </a:lnSpc>
              <a:spcBef>
                <a:spcPts val="0"/>
              </a:spcBef>
              <a:buNone/>
            </a:pPr>
            <a:r>
              <a:rPr lang="en" sz="2333"/>
              <a:t>Lack of Guarantees</a:t>
            </a:r>
            <a:endParaRPr sz="2333"/>
          </a:p>
        </p:txBody>
      </p:sp>
      <p:sp>
        <p:nvSpPr>
          <p:cNvPr id="492" name="Google Shape;492;p100"/>
          <p:cNvSpPr txBox="1">
            <a:spLocks noGrp="1"/>
          </p:cNvSpPr>
          <p:nvPr>
            <p:ph type="body" idx="1"/>
          </p:nvPr>
        </p:nvSpPr>
        <p:spPr>
          <a:xfrm>
            <a:off x="279593" y="4776538"/>
            <a:ext cx="2721691" cy="918161"/>
          </a:xfrm>
          <a:prstGeom prst="rect">
            <a:avLst/>
          </a:prstGeom>
          <a:solidFill>
            <a:srgbClr val="F4CCCC"/>
          </a:solidFill>
          <a:ln w="19050" cap="flat" cmpd="sng">
            <a:solidFill>
              <a:srgbClr val="000000"/>
            </a:solidFill>
            <a:prstDash val="solid"/>
            <a:round/>
            <a:headEnd type="none" w="sm" len="sm"/>
            <a:tailEnd type="none" w="sm" len="sm"/>
          </a:ln>
        </p:spPr>
        <p:txBody>
          <a:bodyPr spcFirstLastPara="1" vert="horz" wrap="square" lIns="91410" tIns="45688" rIns="91410" bIns="45688" rtlCol="0" anchor="t" anchorCtr="0">
            <a:normAutofit lnSpcReduction="10000"/>
          </a:bodyPr>
          <a:lstStyle/>
          <a:p>
            <a:pPr marL="0" indent="0" algn="ctr">
              <a:spcBef>
                <a:spcPts val="1066"/>
              </a:spcBef>
              <a:buNone/>
            </a:pPr>
            <a:r>
              <a:rPr lang="en"/>
              <a:t>Generalize across symmetry</a:t>
            </a:r>
            <a:endParaRPr/>
          </a:p>
        </p:txBody>
      </p:sp>
      <p:sp>
        <p:nvSpPr>
          <p:cNvPr id="493" name="Google Shape;493;p100"/>
          <p:cNvSpPr txBox="1">
            <a:spLocks noGrp="1"/>
          </p:cNvSpPr>
          <p:nvPr>
            <p:ph type="body" idx="1"/>
          </p:nvPr>
        </p:nvSpPr>
        <p:spPr>
          <a:xfrm>
            <a:off x="3282578" y="4776538"/>
            <a:ext cx="2721691" cy="918161"/>
          </a:xfrm>
          <a:prstGeom prst="rect">
            <a:avLst/>
          </a:prstGeom>
          <a:solidFill>
            <a:srgbClr val="FCE5CD"/>
          </a:solidFill>
          <a:ln w="19050" cap="flat" cmpd="sng">
            <a:solidFill>
              <a:srgbClr val="000000"/>
            </a:solidFill>
            <a:prstDash val="solid"/>
            <a:round/>
            <a:headEnd type="none" w="sm" len="sm"/>
            <a:tailEnd type="none" w="sm" len="sm"/>
          </a:ln>
        </p:spPr>
        <p:txBody>
          <a:bodyPr spcFirstLastPara="1" vert="horz" wrap="square" lIns="91410" tIns="45688" rIns="91410" bIns="45688" rtlCol="0" anchor="t" anchorCtr="0">
            <a:normAutofit lnSpcReduction="10000"/>
          </a:bodyPr>
          <a:lstStyle/>
          <a:p>
            <a:pPr marL="0" indent="0" algn="ctr">
              <a:lnSpc>
                <a:spcPct val="100000"/>
              </a:lnSpc>
              <a:spcBef>
                <a:spcPts val="0"/>
              </a:spcBef>
              <a:buNone/>
            </a:pPr>
            <a:r>
              <a:rPr lang="en"/>
              <a:t>Automatic Data </a:t>
            </a:r>
            <a:endParaRPr/>
          </a:p>
          <a:p>
            <a:pPr marL="0" indent="0" algn="ctr">
              <a:lnSpc>
                <a:spcPct val="100000"/>
              </a:lnSpc>
              <a:spcBef>
                <a:spcPts val="0"/>
              </a:spcBef>
              <a:buNone/>
            </a:pPr>
            <a:r>
              <a:rPr lang="en"/>
              <a:t>Augmentation</a:t>
            </a:r>
            <a:endParaRPr/>
          </a:p>
        </p:txBody>
      </p:sp>
      <p:sp>
        <p:nvSpPr>
          <p:cNvPr id="494" name="Google Shape;494;p100"/>
          <p:cNvSpPr txBox="1">
            <a:spLocks noGrp="1"/>
          </p:cNvSpPr>
          <p:nvPr>
            <p:ph type="body" idx="1"/>
          </p:nvPr>
        </p:nvSpPr>
        <p:spPr>
          <a:xfrm>
            <a:off x="6285596" y="4776538"/>
            <a:ext cx="2721691" cy="918161"/>
          </a:xfrm>
          <a:prstGeom prst="rect">
            <a:avLst/>
          </a:prstGeom>
          <a:solidFill>
            <a:srgbClr val="FFF2CC"/>
          </a:solidFill>
          <a:ln w="19050" cap="flat" cmpd="sng">
            <a:solidFill>
              <a:srgbClr val="000000"/>
            </a:solidFill>
            <a:prstDash val="solid"/>
            <a:round/>
            <a:headEnd type="none" w="sm" len="sm"/>
            <a:tailEnd type="none" w="sm" len="sm"/>
          </a:ln>
        </p:spPr>
        <p:txBody>
          <a:bodyPr spcFirstLastPara="1" vert="horz" wrap="square" lIns="91410" tIns="45688" rIns="91410" bIns="45688" rtlCol="0" anchor="t" anchorCtr="0">
            <a:normAutofit lnSpcReduction="10000"/>
          </a:bodyPr>
          <a:lstStyle/>
          <a:p>
            <a:pPr marL="0" indent="0" algn="ctr">
              <a:lnSpc>
                <a:spcPct val="100000"/>
              </a:lnSpc>
              <a:spcBef>
                <a:spcPts val="0"/>
              </a:spcBef>
              <a:buNone/>
            </a:pPr>
            <a:r>
              <a:rPr lang="en"/>
              <a:t>Weight</a:t>
            </a:r>
            <a:endParaRPr/>
          </a:p>
          <a:p>
            <a:pPr marL="0" indent="0" algn="ctr">
              <a:lnSpc>
                <a:spcPct val="100000"/>
              </a:lnSpc>
              <a:spcBef>
                <a:spcPts val="0"/>
              </a:spcBef>
              <a:buNone/>
            </a:pPr>
            <a:r>
              <a:rPr lang="en"/>
              <a:t>Sharing</a:t>
            </a:r>
            <a:endParaRPr/>
          </a:p>
        </p:txBody>
      </p:sp>
      <p:sp>
        <p:nvSpPr>
          <p:cNvPr id="495" name="Google Shape;495;p100"/>
          <p:cNvSpPr txBox="1">
            <a:spLocks noGrp="1"/>
          </p:cNvSpPr>
          <p:nvPr>
            <p:ph type="body" idx="1"/>
          </p:nvPr>
        </p:nvSpPr>
        <p:spPr>
          <a:xfrm>
            <a:off x="9187540" y="4776538"/>
            <a:ext cx="2721691" cy="918161"/>
          </a:xfrm>
          <a:prstGeom prst="rect">
            <a:avLst/>
          </a:prstGeom>
          <a:solidFill>
            <a:srgbClr val="D9EAD3"/>
          </a:solidFill>
          <a:ln w="19050" cap="flat" cmpd="sng">
            <a:solidFill>
              <a:srgbClr val="000000"/>
            </a:solidFill>
            <a:prstDash val="solid"/>
            <a:round/>
            <a:headEnd type="none" w="sm" len="sm"/>
            <a:tailEnd type="none" w="sm" len="sm"/>
          </a:ln>
        </p:spPr>
        <p:txBody>
          <a:bodyPr spcFirstLastPara="1" vert="horz" wrap="square" lIns="91410" tIns="45688" rIns="91410" bIns="45688" rtlCol="0" anchor="t" anchorCtr="0">
            <a:normAutofit lnSpcReduction="10000"/>
          </a:bodyPr>
          <a:lstStyle/>
          <a:p>
            <a:pPr marL="0" indent="0" algn="ctr">
              <a:spcBef>
                <a:spcPts val="1066"/>
              </a:spcBef>
              <a:buNone/>
            </a:pPr>
            <a:r>
              <a:rPr lang="en"/>
              <a:t>Provable Performance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4"/>
          <p:cNvSpPr txBox="1">
            <a:spLocks noGrp="1"/>
          </p:cNvSpPr>
          <p:nvPr>
            <p:ph type="title"/>
          </p:nvPr>
        </p:nvSpPr>
        <p:spPr>
          <a:xfrm>
            <a:off x="892736" y="179531"/>
            <a:ext cx="10403290" cy="1483032"/>
          </a:xfrm>
          <a:prstGeom prst="rect">
            <a:avLst/>
          </a:prstGeom>
          <a:noFill/>
          <a:ln>
            <a:noFill/>
          </a:ln>
        </p:spPr>
        <p:txBody>
          <a:bodyPr spcFirstLastPara="1" vert="horz" wrap="square" lIns="43655" tIns="43655" rIns="43655" bIns="43655" rtlCol="0" anchor="ctr" anchorCtr="0">
            <a:spAutoFit/>
          </a:bodyPr>
          <a:lstStyle/>
          <a:p>
            <a:r>
              <a:rPr lang="en" sz="4532" b="1">
                <a:latin typeface="Open Sans"/>
                <a:ea typeface="Open Sans"/>
                <a:cs typeface="Open Sans"/>
                <a:sym typeface="Open Sans"/>
              </a:rPr>
              <a:t>How to Incorporate </a:t>
            </a:r>
            <a:r>
              <a:rPr lang="en" sz="4532" b="1">
                <a:solidFill>
                  <a:srgbClr val="B41600"/>
                </a:solidFill>
                <a:latin typeface="Open Sans"/>
                <a:ea typeface="Open Sans"/>
                <a:cs typeface="Open Sans"/>
                <a:sym typeface="Open Sans"/>
              </a:rPr>
              <a:t>Symmetry </a:t>
            </a:r>
            <a:r>
              <a:rPr lang="en" sz="4532" b="1">
                <a:latin typeface="Open Sans"/>
                <a:ea typeface="Open Sans"/>
                <a:cs typeface="Open Sans"/>
                <a:sym typeface="Open Sans"/>
              </a:rPr>
              <a:t>Into Neural Networks</a:t>
            </a:r>
            <a:endParaRPr sz="4532" b="1">
              <a:latin typeface="Open Sans"/>
              <a:ea typeface="Open Sans"/>
              <a:cs typeface="Open Sans"/>
              <a:sym typeface="Open Sans"/>
            </a:endParaRPr>
          </a:p>
        </p:txBody>
      </p:sp>
      <p:sp>
        <p:nvSpPr>
          <p:cNvPr id="199" name="Google Shape;199;p34"/>
          <p:cNvSpPr txBox="1">
            <a:spLocks noGrp="1"/>
          </p:cNvSpPr>
          <p:nvPr>
            <p:ph type="body" idx="1"/>
          </p:nvPr>
        </p:nvSpPr>
        <p:spPr>
          <a:xfrm>
            <a:off x="343643" y="2348715"/>
            <a:ext cx="2305000" cy="1346849"/>
          </a:xfrm>
          <a:prstGeom prst="rect">
            <a:avLst/>
          </a:prstGeom>
          <a:solidFill>
            <a:srgbClr val="BD582C">
              <a:alpha val="20000"/>
            </a:srgbClr>
          </a:solidFill>
          <a:ln w="19050" cap="flat" cmpd="sng">
            <a:solidFill>
              <a:srgbClr val="000000"/>
            </a:solidFill>
            <a:prstDash val="solid"/>
            <a:round/>
            <a:headEnd type="none" w="sm" len="sm"/>
            <a:tailEnd type="none" w="sm" len="sm"/>
          </a:ln>
        </p:spPr>
        <p:txBody>
          <a:bodyPr spcFirstLastPara="1" vert="horz" wrap="square" lIns="43655" tIns="43655" rIns="43655" bIns="43655" rtlCol="0" anchor="ctr" anchorCtr="0">
            <a:normAutofit/>
          </a:bodyPr>
          <a:lstStyle/>
          <a:p>
            <a:pPr marL="0" indent="0" algn="ctr">
              <a:spcBef>
                <a:spcPts val="0"/>
              </a:spcBef>
              <a:buNone/>
            </a:pPr>
            <a:r>
              <a:rPr lang="en" sz="2133"/>
              <a:t>Mathematical model </a:t>
            </a:r>
            <a:endParaRPr sz="2133"/>
          </a:p>
        </p:txBody>
      </p:sp>
      <p:sp>
        <p:nvSpPr>
          <p:cNvPr id="200" name="Google Shape;200;p34"/>
          <p:cNvSpPr txBox="1">
            <a:spLocks noGrp="1"/>
          </p:cNvSpPr>
          <p:nvPr>
            <p:ph type="body" idx="1"/>
          </p:nvPr>
        </p:nvSpPr>
        <p:spPr>
          <a:xfrm>
            <a:off x="3507906" y="2348715"/>
            <a:ext cx="2305000" cy="1346849"/>
          </a:xfrm>
          <a:prstGeom prst="rect">
            <a:avLst/>
          </a:prstGeom>
          <a:solidFill>
            <a:srgbClr val="BD582C">
              <a:alpha val="20000"/>
            </a:srgbClr>
          </a:solidFill>
          <a:ln w="19050" cap="flat" cmpd="sng">
            <a:solidFill>
              <a:srgbClr val="000000"/>
            </a:solidFill>
            <a:prstDash val="solid"/>
            <a:round/>
            <a:headEnd type="none" w="sm" len="sm"/>
            <a:tailEnd type="none" w="sm" len="sm"/>
          </a:ln>
        </p:spPr>
        <p:txBody>
          <a:bodyPr spcFirstLastPara="1" vert="horz" wrap="square" lIns="43655" tIns="43655" rIns="43655" bIns="43655" rtlCol="0" anchor="ctr" anchorCtr="0">
            <a:normAutofit/>
          </a:bodyPr>
          <a:lstStyle/>
          <a:p>
            <a:pPr marL="0" indent="0" algn="ctr">
              <a:lnSpc>
                <a:spcPct val="80000"/>
              </a:lnSpc>
              <a:buNone/>
            </a:pPr>
            <a:r>
              <a:rPr lang="en" sz="2399" dirty="0"/>
              <a:t>Extract symmetries</a:t>
            </a:r>
            <a:endParaRPr sz="2399" dirty="0"/>
          </a:p>
        </p:txBody>
      </p:sp>
      <p:sp>
        <p:nvSpPr>
          <p:cNvPr id="201" name="Google Shape;201;p34"/>
          <p:cNvSpPr txBox="1">
            <a:spLocks noGrp="1"/>
          </p:cNvSpPr>
          <p:nvPr>
            <p:ph type="body" idx="1"/>
          </p:nvPr>
        </p:nvSpPr>
        <p:spPr>
          <a:xfrm>
            <a:off x="6524012" y="2348715"/>
            <a:ext cx="2305000" cy="1346849"/>
          </a:xfrm>
          <a:prstGeom prst="rect">
            <a:avLst/>
          </a:prstGeom>
          <a:solidFill>
            <a:srgbClr val="BD582C">
              <a:alpha val="20000"/>
            </a:srgbClr>
          </a:solidFill>
          <a:ln w="19050" cap="flat" cmpd="sng">
            <a:solidFill>
              <a:srgbClr val="000000"/>
            </a:solidFill>
            <a:prstDash val="solid"/>
            <a:round/>
            <a:headEnd type="none" w="sm" len="sm"/>
            <a:tailEnd type="none" w="sm" len="sm"/>
          </a:ln>
        </p:spPr>
        <p:txBody>
          <a:bodyPr spcFirstLastPara="1" vert="horz" wrap="square" lIns="43655" tIns="43655" rIns="43655" bIns="43655" rtlCol="0" anchor="ctr" anchorCtr="0">
            <a:normAutofit fontScale="70000" lnSpcReduction="20000"/>
          </a:bodyPr>
          <a:lstStyle/>
          <a:p>
            <a:pPr marL="0" indent="0" algn="ctr">
              <a:buNone/>
            </a:pPr>
            <a:r>
              <a:rPr lang="en" dirty="0"/>
              <a:t>Build network constrained by symmetry</a:t>
            </a:r>
            <a:endParaRPr dirty="0"/>
          </a:p>
        </p:txBody>
      </p:sp>
      <p:sp>
        <p:nvSpPr>
          <p:cNvPr id="202" name="Google Shape;202;p34"/>
          <p:cNvSpPr txBox="1">
            <a:spLocks noGrp="1"/>
          </p:cNvSpPr>
          <p:nvPr>
            <p:ph type="body" idx="1"/>
          </p:nvPr>
        </p:nvSpPr>
        <p:spPr>
          <a:xfrm>
            <a:off x="9540118" y="2348715"/>
            <a:ext cx="2305000" cy="1346849"/>
          </a:xfrm>
          <a:prstGeom prst="rect">
            <a:avLst/>
          </a:prstGeom>
          <a:solidFill>
            <a:srgbClr val="BD582C">
              <a:alpha val="20000"/>
            </a:srgbClr>
          </a:solidFill>
          <a:ln w="19050" cap="flat" cmpd="sng">
            <a:solidFill>
              <a:srgbClr val="000000"/>
            </a:solidFill>
            <a:prstDash val="solid"/>
            <a:round/>
            <a:headEnd type="none" w="sm" len="sm"/>
            <a:tailEnd type="none" w="sm" len="sm"/>
          </a:ln>
        </p:spPr>
        <p:txBody>
          <a:bodyPr spcFirstLastPara="1" vert="horz" wrap="square" lIns="43655" tIns="43655" rIns="43655" bIns="43655" rtlCol="0" anchor="ctr" anchorCtr="0">
            <a:normAutofit lnSpcReduction="10000"/>
          </a:bodyPr>
          <a:lstStyle/>
          <a:p>
            <a:pPr marL="0" indent="0" algn="ctr">
              <a:buNone/>
            </a:pPr>
            <a:r>
              <a:rPr lang="en"/>
              <a:t>Train to model system </a:t>
            </a:r>
            <a:endParaRPr/>
          </a:p>
        </p:txBody>
      </p:sp>
      <p:cxnSp>
        <p:nvCxnSpPr>
          <p:cNvPr id="203" name="Google Shape;203;p34"/>
          <p:cNvCxnSpPr/>
          <p:nvPr/>
        </p:nvCxnSpPr>
        <p:spPr>
          <a:xfrm>
            <a:off x="2809017" y="3065469"/>
            <a:ext cx="565053" cy="0"/>
          </a:xfrm>
          <a:prstGeom prst="straightConnector1">
            <a:avLst/>
          </a:prstGeom>
          <a:noFill/>
          <a:ln w="28575" cap="flat" cmpd="sng">
            <a:solidFill>
              <a:srgbClr val="BD582C"/>
            </a:solidFill>
            <a:prstDash val="solid"/>
            <a:round/>
            <a:headEnd type="none" w="med" len="med"/>
            <a:tailEnd type="triangle" w="med" len="med"/>
          </a:ln>
        </p:spPr>
      </p:cxnSp>
      <p:cxnSp>
        <p:nvCxnSpPr>
          <p:cNvPr id="204" name="Google Shape;204;p34"/>
          <p:cNvCxnSpPr/>
          <p:nvPr/>
        </p:nvCxnSpPr>
        <p:spPr>
          <a:xfrm>
            <a:off x="5885934" y="3065469"/>
            <a:ext cx="565053" cy="0"/>
          </a:xfrm>
          <a:prstGeom prst="straightConnector1">
            <a:avLst/>
          </a:prstGeom>
          <a:noFill/>
          <a:ln w="28575" cap="flat" cmpd="sng">
            <a:solidFill>
              <a:srgbClr val="BD582C"/>
            </a:solidFill>
            <a:prstDash val="solid"/>
            <a:round/>
            <a:headEnd type="none" w="med" len="med"/>
            <a:tailEnd type="triangle" w="med" len="med"/>
          </a:ln>
        </p:spPr>
      </p:cxnSp>
      <p:cxnSp>
        <p:nvCxnSpPr>
          <p:cNvPr id="205" name="Google Shape;205;p34"/>
          <p:cNvCxnSpPr/>
          <p:nvPr/>
        </p:nvCxnSpPr>
        <p:spPr>
          <a:xfrm>
            <a:off x="8902041" y="3022039"/>
            <a:ext cx="565053" cy="0"/>
          </a:xfrm>
          <a:prstGeom prst="straightConnector1">
            <a:avLst/>
          </a:prstGeom>
          <a:noFill/>
          <a:ln w="28575" cap="flat" cmpd="sng">
            <a:solidFill>
              <a:srgbClr val="BD582C"/>
            </a:solidFill>
            <a:prstDash val="solid"/>
            <a:round/>
            <a:headEnd type="none" w="med" len="med"/>
            <a:tailEnd type="triangle" w="med" len="med"/>
          </a:ln>
        </p:spPr>
      </p:cxnSp>
      <p:sp>
        <p:nvSpPr>
          <p:cNvPr id="206" name="Google Shape;206;p34"/>
          <p:cNvSpPr txBox="1"/>
          <p:nvPr/>
        </p:nvSpPr>
        <p:spPr>
          <a:xfrm>
            <a:off x="1113743" y="4769818"/>
            <a:ext cx="10512462" cy="574348"/>
          </a:xfrm>
          <a:prstGeom prst="rect">
            <a:avLst/>
          </a:prstGeom>
          <a:solidFill>
            <a:schemeClr val="lt1"/>
          </a:solidFill>
          <a:ln w="9525"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t" anchorCtr="0">
            <a:spAutoFit/>
          </a:bodyPr>
          <a:lstStyle/>
          <a:p>
            <a:pPr algn="ctr"/>
            <a:r>
              <a:rPr lang="en" sz="2133" i="1">
                <a:latin typeface="Open Sans"/>
                <a:ea typeface="Open Sans"/>
                <a:cs typeface="Open Sans"/>
                <a:sym typeface="Open Sans"/>
              </a:rPr>
              <a:t>Provides a program for incorporating prior physical knowledge into deep learning.</a:t>
            </a:r>
            <a:endParaRPr sz="2133" i="1">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Google Shape;583;p109" descr="Machine generated alternative text:&#10;Example 2. Let G = = {1, r, r , s, rs, r 2 s} where r is rotation by 27T/3 and s is reflection over &#10;the y-axis. This is the group of symmetries of an equilateral triangle pointing along the y-axis, see &#10;Figure 2. &#10;1 &#10;r2 &#10;rs &#10;Figure 4: Illustration of acting on a triangle with the letter &quot;R&quot; "/>
          <p:cNvPicPr preferRelativeResize="0"/>
          <p:nvPr/>
        </p:nvPicPr>
        <p:blipFill rotWithShape="1">
          <a:blip r:embed="rId3">
            <a:alphaModFix/>
          </a:blip>
          <a:srcRect l="19393" t="36748" r="19545" b="18648"/>
          <a:stretch/>
        </p:blipFill>
        <p:spPr>
          <a:xfrm>
            <a:off x="911080" y="2197153"/>
            <a:ext cx="10366656" cy="1917844"/>
          </a:xfrm>
          <a:prstGeom prst="rect">
            <a:avLst/>
          </a:prstGeom>
          <a:noFill/>
          <a:ln>
            <a:noFill/>
          </a:ln>
        </p:spPr>
      </p:pic>
      <p:sp>
        <p:nvSpPr>
          <p:cNvPr id="584" name="Google Shape;584;p109"/>
          <p:cNvSpPr txBox="1"/>
          <p:nvPr/>
        </p:nvSpPr>
        <p:spPr>
          <a:xfrm>
            <a:off x="415495" y="996800"/>
            <a:ext cx="10282122" cy="1076919"/>
          </a:xfrm>
          <a:prstGeom prst="rect">
            <a:avLst/>
          </a:prstGeom>
          <a:blipFill rotWithShape="1">
            <a:blip r:embed="rId4">
              <a:alphaModFix/>
            </a:blip>
            <a:stretch>
              <a:fillRect l="-949" t="-3408" b="-12499"/>
            </a:stretch>
          </a:blipFill>
          <a:ln>
            <a:noFill/>
          </a:ln>
        </p:spPr>
        <p:txBody>
          <a:bodyPr spcFirstLastPara="1" wrap="square" lIns="91410" tIns="45688" rIns="91410" bIns="45688" anchor="t" anchorCtr="0">
            <a:noAutofit/>
          </a:bodyPr>
          <a:lstStyle/>
          <a:p>
            <a:r>
              <a:rPr lang="en" sz="1866">
                <a:latin typeface="Calibri"/>
                <a:ea typeface="Calibri"/>
                <a:cs typeface="Calibri"/>
                <a:sym typeface="Calibri"/>
              </a:rPr>
              <a:t> </a:t>
            </a:r>
            <a:endParaRPr sz="1466"/>
          </a:p>
        </p:txBody>
      </p:sp>
      <p:sp>
        <p:nvSpPr>
          <p:cNvPr id="585" name="Google Shape;585;p109"/>
          <p:cNvSpPr/>
          <p:nvPr/>
        </p:nvSpPr>
        <p:spPr>
          <a:xfrm>
            <a:off x="251334" y="1466944"/>
            <a:ext cx="6165194" cy="76340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586" name="Google Shape;586;p109"/>
          <p:cNvSpPr txBox="1"/>
          <p:nvPr/>
        </p:nvSpPr>
        <p:spPr>
          <a:xfrm>
            <a:off x="434781" y="1527355"/>
            <a:ext cx="11173090" cy="830584"/>
          </a:xfrm>
          <a:prstGeom prst="rect">
            <a:avLst/>
          </a:prstGeom>
          <a:blipFill rotWithShape="1">
            <a:blip r:embed="rId5">
              <a:alphaModFix/>
            </a:blip>
            <a:stretch>
              <a:fillRect l="-869" t="-5879" b="-9559"/>
            </a:stretch>
          </a:blipFill>
          <a:ln>
            <a:noFill/>
          </a:ln>
        </p:spPr>
        <p:txBody>
          <a:bodyPr spcFirstLastPara="1" wrap="square" lIns="91410" tIns="45688" rIns="91410" bIns="45688" anchor="t" anchorCtr="0">
            <a:noAutofit/>
          </a:bodyPr>
          <a:lstStyle/>
          <a:p>
            <a:r>
              <a:rPr lang="en" sz="1866">
                <a:latin typeface="Calibri"/>
                <a:ea typeface="Calibri"/>
                <a:cs typeface="Calibri"/>
                <a:sym typeface="Calibri"/>
              </a:rPr>
              <a:t> </a:t>
            </a:r>
            <a:endParaRPr sz="1466"/>
          </a:p>
        </p:txBody>
      </p:sp>
      <p:sp>
        <p:nvSpPr>
          <p:cNvPr id="587" name="Google Shape;587;p109"/>
          <p:cNvSpPr txBox="1"/>
          <p:nvPr/>
        </p:nvSpPr>
        <p:spPr>
          <a:xfrm>
            <a:off x="489471" y="4062224"/>
            <a:ext cx="11209880" cy="830584"/>
          </a:xfrm>
          <a:prstGeom prst="rect">
            <a:avLst/>
          </a:prstGeom>
          <a:blipFill rotWithShape="1">
            <a:blip r:embed="rId6">
              <a:alphaModFix/>
            </a:blip>
            <a:stretch>
              <a:fillRect l="-809" t="-5838" b="-8758"/>
            </a:stretch>
          </a:blipFill>
          <a:ln>
            <a:noFill/>
          </a:ln>
        </p:spPr>
        <p:txBody>
          <a:bodyPr spcFirstLastPara="1" wrap="square" lIns="91410" tIns="45688" rIns="91410" bIns="45688" anchor="t" anchorCtr="0">
            <a:noAutofit/>
          </a:bodyPr>
          <a:lstStyle/>
          <a:p>
            <a:endParaRPr sz="1466"/>
          </a:p>
        </p:txBody>
      </p:sp>
      <p:sp>
        <p:nvSpPr>
          <p:cNvPr id="588" name="Google Shape;588;p109"/>
          <p:cNvSpPr/>
          <p:nvPr/>
        </p:nvSpPr>
        <p:spPr>
          <a:xfrm>
            <a:off x="4887444" y="4977813"/>
            <a:ext cx="1773938" cy="1773938"/>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cxnSp>
        <p:nvCxnSpPr>
          <p:cNvPr id="589" name="Google Shape;589;p109"/>
          <p:cNvCxnSpPr/>
          <p:nvPr/>
        </p:nvCxnSpPr>
        <p:spPr>
          <a:xfrm>
            <a:off x="5779082" y="5864759"/>
            <a:ext cx="1234878" cy="0"/>
          </a:xfrm>
          <a:prstGeom prst="straightConnector1">
            <a:avLst/>
          </a:prstGeom>
          <a:noFill/>
          <a:ln w="9525" cap="flat" cmpd="sng">
            <a:solidFill>
              <a:schemeClr val="dk2"/>
            </a:solidFill>
            <a:prstDash val="dash"/>
            <a:round/>
            <a:headEnd type="none" w="med" len="med"/>
            <a:tailEnd type="none" w="med" len="med"/>
          </a:ln>
        </p:spPr>
      </p:cxnSp>
      <p:cxnSp>
        <p:nvCxnSpPr>
          <p:cNvPr id="590" name="Google Shape;590;p109"/>
          <p:cNvCxnSpPr/>
          <p:nvPr/>
        </p:nvCxnSpPr>
        <p:spPr>
          <a:xfrm rot="10800000" flipH="1">
            <a:off x="5782440" y="5039215"/>
            <a:ext cx="878971" cy="822186"/>
          </a:xfrm>
          <a:prstGeom prst="straightConnector1">
            <a:avLst/>
          </a:prstGeom>
          <a:noFill/>
          <a:ln w="9525" cap="flat" cmpd="sng">
            <a:solidFill>
              <a:schemeClr val="dk2"/>
            </a:solidFill>
            <a:prstDash val="dash"/>
            <a:round/>
            <a:headEnd type="none" w="med" len="med"/>
            <a:tailEnd type="none" w="med" len="med"/>
          </a:ln>
        </p:spPr>
      </p:cxnSp>
      <p:sp>
        <p:nvSpPr>
          <p:cNvPr id="591" name="Google Shape;591;p109"/>
          <p:cNvSpPr/>
          <p:nvPr/>
        </p:nvSpPr>
        <p:spPr>
          <a:xfrm>
            <a:off x="5727902" y="5406728"/>
            <a:ext cx="786195" cy="786195"/>
          </a:xfrm>
          <a:prstGeom prst="arc">
            <a:avLst>
              <a:gd name="adj1" fmla="val 18520870"/>
              <a:gd name="adj2" fmla="val 0"/>
            </a:avLst>
          </a:prstGeom>
          <a:noFill/>
          <a:ln w="9525" cap="flat" cmpd="sng">
            <a:solidFill>
              <a:schemeClr val="dk2"/>
            </a:solidFill>
            <a:prstDash val="solid"/>
            <a:round/>
            <a:headEnd type="stealth" w="sm" len="sm"/>
            <a:tailEnd type="none" w="sm" len="sm"/>
          </a:ln>
        </p:spPr>
        <p:txBody>
          <a:bodyPr spcFirstLastPara="1" wrap="square" lIns="121868" tIns="121868" rIns="121868" bIns="121868" anchor="ctr" anchorCtr="0">
            <a:noAutofit/>
          </a:bodyPr>
          <a:lstStyle/>
          <a:p>
            <a:endParaRPr sz="2399"/>
          </a:p>
        </p:txBody>
      </p:sp>
      <p:pic>
        <p:nvPicPr>
          <p:cNvPr id="592" name="Google Shape;592;p109"/>
          <p:cNvPicPr preferRelativeResize="0"/>
          <p:nvPr/>
        </p:nvPicPr>
        <p:blipFill>
          <a:blip r:embed="rId7">
            <a:alphaModFix/>
          </a:blip>
          <a:stretch>
            <a:fillRect/>
          </a:stretch>
        </p:blipFill>
        <p:spPr>
          <a:xfrm>
            <a:off x="6761705" y="5323774"/>
            <a:ext cx="539659" cy="247236"/>
          </a:xfrm>
          <a:prstGeom prst="rect">
            <a:avLst/>
          </a:prstGeom>
          <a:noFill/>
          <a:ln>
            <a:noFill/>
          </a:ln>
        </p:spPr>
      </p:pic>
      <p:pic>
        <p:nvPicPr>
          <p:cNvPr id="593" name="Google Shape;593;p109"/>
          <p:cNvPicPr preferRelativeResize="0"/>
          <p:nvPr/>
        </p:nvPicPr>
        <p:blipFill>
          <a:blip r:embed="rId8">
            <a:alphaModFix/>
          </a:blip>
          <a:stretch>
            <a:fillRect/>
          </a:stretch>
        </p:blipFill>
        <p:spPr>
          <a:xfrm>
            <a:off x="6321453" y="5609363"/>
            <a:ext cx="88377" cy="107139"/>
          </a:xfrm>
          <a:prstGeom prst="rect">
            <a:avLst/>
          </a:prstGeom>
          <a:noFill/>
          <a:ln>
            <a:noFill/>
          </a:ln>
        </p:spPr>
      </p:pic>
      <p:sp>
        <p:nvSpPr>
          <p:cNvPr id="594" name="Google Shape;594;p109"/>
          <p:cNvSpPr txBox="1"/>
          <p:nvPr/>
        </p:nvSpPr>
        <p:spPr>
          <a:xfrm>
            <a:off x="327085" y="-824237"/>
            <a:ext cx="11534595" cy="2075459"/>
          </a:xfrm>
          <a:prstGeom prst="rect">
            <a:avLst/>
          </a:prstGeom>
          <a:noFill/>
          <a:ln>
            <a:noFill/>
          </a:ln>
        </p:spPr>
        <p:txBody>
          <a:bodyPr spcFirstLastPara="1" wrap="square" lIns="91410" tIns="45688" rIns="91410" bIns="45688" anchor="ctr" anchorCtr="0">
            <a:normAutofit/>
          </a:bodyPr>
          <a:lstStyle/>
          <a:p>
            <a:pPr algn="ctr">
              <a:lnSpc>
                <a:spcPct val="90000"/>
              </a:lnSpc>
              <a:buClr>
                <a:schemeClr val="dk1"/>
              </a:buClr>
              <a:buSzPts val="3300"/>
            </a:pPr>
            <a:endParaRPr sz="1466"/>
          </a:p>
        </p:txBody>
      </p:sp>
      <p:sp>
        <p:nvSpPr>
          <p:cNvPr id="595" name="Google Shape;595;p109"/>
          <p:cNvSpPr txBox="1">
            <a:spLocks noGrp="1"/>
          </p:cNvSpPr>
          <p:nvPr>
            <p:ph type="title"/>
          </p:nvPr>
        </p:nvSpPr>
        <p:spPr>
          <a:xfrm>
            <a:off x="95841" y="262458"/>
            <a:ext cx="11980079" cy="763401"/>
          </a:xfrm>
          <a:prstGeom prst="rect">
            <a:avLst/>
          </a:prstGeom>
        </p:spPr>
        <p:txBody>
          <a:bodyPr spcFirstLastPara="1" vert="horz" wrap="square" lIns="121868" tIns="121868" rIns="121868" bIns="121868" rtlCol="0" anchor="t" anchorCtr="0">
            <a:noAutofit/>
          </a:bodyPr>
          <a:lstStyle/>
          <a:p>
            <a:pPr algn="ctr">
              <a:spcBef>
                <a:spcPts val="0"/>
              </a:spcBef>
              <a:buClr>
                <a:schemeClr val="dk1"/>
              </a:buClr>
              <a:buSzPts val="2970"/>
            </a:pPr>
            <a:r>
              <a:rPr lang="en" sz="3559" b="1">
                <a:solidFill>
                  <a:srgbClr val="B41600"/>
                </a:solidFill>
              </a:rPr>
              <a:t>Formalizing Symmetry:</a:t>
            </a:r>
            <a:r>
              <a:rPr lang="en" sz="3559"/>
              <a:t> Groups</a:t>
            </a:r>
            <a:endParaRPr sz="920"/>
          </a:p>
          <a:p>
            <a:pPr>
              <a:spcBef>
                <a:spcPts val="0"/>
              </a:spcBef>
              <a:buSzPts val="990"/>
            </a:pPr>
            <a:endParaRPr sz="295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p:nvPr/>
        </p:nvSpPr>
        <p:spPr>
          <a:xfrm>
            <a:off x="327085" y="-824237"/>
            <a:ext cx="11534595" cy="2075459"/>
          </a:xfrm>
          <a:prstGeom prst="rect">
            <a:avLst/>
          </a:prstGeom>
          <a:noFill/>
          <a:ln>
            <a:noFill/>
          </a:ln>
        </p:spPr>
        <p:txBody>
          <a:bodyPr spcFirstLastPara="1" wrap="square" lIns="91410" tIns="45688" rIns="91410" bIns="45688" anchor="ctr" anchorCtr="0">
            <a:normAutofit/>
          </a:bodyPr>
          <a:lstStyle/>
          <a:p>
            <a:pPr algn="ctr">
              <a:lnSpc>
                <a:spcPct val="90000"/>
              </a:lnSpc>
              <a:buClr>
                <a:schemeClr val="dk1"/>
              </a:buClr>
              <a:buSzPts val="3300"/>
            </a:pPr>
            <a:endParaRPr sz="1466"/>
          </a:p>
        </p:txBody>
      </p:sp>
      <p:pic>
        <p:nvPicPr>
          <p:cNvPr id="213" name="Google Shape;213;p35"/>
          <p:cNvPicPr preferRelativeResize="0"/>
          <p:nvPr/>
        </p:nvPicPr>
        <p:blipFill rotWithShape="1">
          <a:blip r:embed="rId3">
            <a:alphaModFix/>
          </a:blip>
          <a:srcRect/>
          <a:stretch/>
        </p:blipFill>
        <p:spPr>
          <a:xfrm>
            <a:off x="208999" y="4294150"/>
            <a:ext cx="1650571" cy="1461207"/>
          </a:xfrm>
          <a:prstGeom prst="rect">
            <a:avLst/>
          </a:prstGeom>
          <a:noFill/>
          <a:ln>
            <a:noFill/>
          </a:ln>
        </p:spPr>
      </p:pic>
      <p:pic>
        <p:nvPicPr>
          <p:cNvPr id="214" name="Google Shape;214;p35"/>
          <p:cNvPicPr preferRelativeResize="0"/>
          <p:nvPr/>
        </p:nvPicPr>
        <p:blipFill rotWithShape="1">
          <a:blip r:embed="rId4">
            <a:alphaModFix/>
          </a:blip>
          <a:srcRect/>
          <a:stretch/>
        </p:blipFill>
        <p:spPr>
          <a:xfrm>
            <a:off x="2067189" y="4434179"/>
            <a:ext cx="3683916" cy="1210653"/>
          </a:xfrm>
          <a:prstGeom prst="rect">
            <a:avLst/>
          </a:prstGeom>
          <a:noFill/>
          <a:ln>
            <a:noFill/>
          </a:ln>
        </p:spPr>
      </p:pic>
      <p:sp>
        <p:nvSpPr>
          <p:cNvPr id="215" name="Google Shape;215;p35"/>
          <p:cNvSpPr txBox="1"/>
          <p:nvPr/>
        </p:nvSpPr>
        <p:spPr>
          <a:xfrm>
            <a:off x="327085" y="3704431"/>
            <a:ext cx="4534019" cy="369104"/>
          </a:xfrm>
          <a:prstGeom prst="rect">
            <a:avLst/>
          </a:prstGeom>
          <a:blipFill rotWithShape="1">
            <a:blip r:embed="rId5">
              <a:alphaModFix/>
            </a:blip>
            <a:stretch>
              <a:fillRect t="-8199" b="-24588"/>
            </a:stretch>
          </a:blipFill>
          <a:ln>
            <a:noFill/>
          </a:ln>
        </p:spPr>
        <p:txBody>
          <a:bodyPr spcFirstLastPara="1" wrap="square" lIns="91410" tIns="45688" rIns="91410" bIns="45688" anchor="t" anchorCtr="0">
            <a:noAutofit/>
          </a:bodyPr>
          <a:lstStyle/>
          <a:p>
            <a:r>
              <a:rPr lang="en" sz="1866">
                <a:latin typeface="Calibri"/>
                <a:ea typeface="Calibri"/>
                <a:cs typeface="Calibri"/>
                <a:sym typeface="Calibri"/>
              </a:rPr>
              <a:t> </a:t>
            </a:r>
            <a:endParaRPr sz="1466"/>
          </a:p>
        </p:txBody>
      </p:sp>
      <p:cxnSp>
        <p:nvCxnSpPr>
          <p:cNvPr id="216" name="Google Shape;216;p35"/>
          <p:cNvCxnSpPr/>
          <p:nvPr/>
        </p:nvCxnSpPr>
        <p:spPr>
          <a:xfrm flipH="1">
            <a:off x="3108157" y="2622644"/>
            <a:ext cx="2986422" cy="1076919"/>
          </a:xfrm>
          <a:prstGeom prst="straightConnector1">
            <a:avLst/>
          </a:prstGeom>
          <a:noFill/>
          <a:ln w="38100" cap="flat" cmpd="sng">
            <a:solidFill>
              <a:schemeClr val="accent2"/>
            </a:solidFill>
            <a:prstDash val="solid"/>
            <a:miter lim="800000"/>
            <a:headEnd type="none" w="sm" len="sm"/>
            <a:tailEnd type="triangle" w="med" len="med"/>
          </a:ln>
        </p:spPr>
      </p:cxnSp>
      <p:cxnSp>
        <p:nvCxnSpPr>
          <p:cNvPr id="217" name="Google Shape;217;p35"/>
          <p:cNvCxnSpPr/>
          <p:nvPr/>
        </p:nvCxnSpPr>
        <p:spPr>
          <a:xfrm>
            <a:off x="6096778" y="2611047"/>
            <a:ext cx="3002018" cy="1088516"/>
          </a:xfrm>
          <a:prstGeom prst="straightConnector1">
            <a:avLst/>
          </a:prstGeom>
          <a:noFill/>
          <a:ln w="38100" cap="flat" cmpd="sng">
            <a:solidFill>
              <a:schemeClr val="accent2"/>
            </a:solidFill>
            <a:prstDash val="solid"/>
            <a:miter lim="800000"/>
            <a:headEnd type="none" w="sm" len="sm"/>
            <a:tailEnd type="triangle" w="med" len="med"/>
          </a:ln>
        </p:spPr>
      </p:cxnSp>
      <p:sp>
        <p:nvSpPr>
          <p:cNvPr id="218" name="Google Shape;218;p35"/>
          <p:cNvSpPr/>
          <p:nvPr/>
        </p:nvSpPr>
        <p:spPr>
          <a:xfrm>
            <a:off x="327081" y="3699563"/>
            <a:ext cx="5562151" cy="2287804"/>
          </a:xfrm>
          <a:prstGeom prst="rect">
            <a:avLst/>
          </a:prstGeom>
          <a:noFill/>
          <a:ln w="12700" cap="flat" cmpd="sng">
            <a:solidFill>
              <a:srgbClr val="000000"/>
            </a:solidFill>
            <a:prstDash val="dot"/>
            <a:miter lim="800000"/>
            <a:headEnd type="none" w="sm" len="sm"/>
            <a:tailEnd type="none" w="sm" len="sm"/>
          </a:ln>
        </p:spPr>
        <p:txBody>
          <a:bodyPr spcFirstLastPara="1" wrap="square" lIns="91410" tIns="45688" rIns="91410" bIns="45688" anchor="ctr" anchorCtr="0">
            <a:noAutofit/>
          </a:bodyPr>
          <a:lstStyle/>
          <a:p>
            <a:pPr algn="ctr"/>
            <a:endParaRPr sz="1866">
              <a:solidFill>
                <a:schemeClr val="lt1"/>
              </a:solidFill>
              <a:latin typeface="Calibri"/>
              <a:ea typeface="Calibri"/>
              <a:cs typeface="Calibri"/>
              <a:sym typeface="Calibri"/>
            </a:endParaRPr>
          </a:p>
        </p:txBody>
      </p:sp>
      <p:sp>
        <p:nvSpPr>
          <p:cNvPr id="219" name="Google Shape;219;p35"/>
          <p:cNvSpPr txBox="1">
            <a:spLocks noGrp="1"/>
          </p:cNvSpPr>
          <p:nvPr>
            <p:ph type="title"/>
          </p:nvPr>
        </p:nvSpPr>
        <p:spPr>
          <a:xfrm>
            <a:off x="95841" y="262458"/>
            <a:ext cx="11980079" cy="763401"/>
          </a:xfrm>
          <a:prstGeom prst="rect">
            <a:avLst/>
          </a:prstGeom>
        </p:spPr>
        <p:txBody>
          <a:bodyPr spcFirstLastPara="1" vert="horz" wrap="square" lIns="121868" tIns="121868" rIns="121868" bIns="121868" rtlCol="0" anchor="t" anchorCtr="0">
            <a:noAutofit/>
          </a:bodyPr>
          <a:lstStyle/>
          <a:p>
            <a:pPr algn="ctr">
              <a:spcBef>
                <a:spcPts val="0"/>
              </a:spcBef>
              <a:buClr>
                <a:schemeClr val="dk1"/>
              </a:buClr>
              <a:buSzPts val="2970"/>
            </a:pPr>
            <a:r>
              <a:rPr lang="en" sz="3559" b="1">
                <a:solidFill>
                  <a:srgbClr val="B41600"/>
                </a:solidFill>
              </a:rPr>
              <a:t>Formalizing Symmetry:</a:t>
            </a:r>
            <a:r>
              <a:rPr lang="en" sz="3559"/>
              <a:t> Groups and Representations</a:t>
            </a:r>
            <a:endParaRPr sz="920"/>
          </a:p>
          <a:p>
            <a:pPr>
              <a:spcBef>
                <a:spcPts val="0"/>
              </a:spcBef>
              <a:buSzPts val="990"/>
            </a:pPr>
            <a:endParaRPr sz="2959"/>
          </a:p>
        </p:txBody>
      </p:sp>
      <p:grpSp>
        <p:nvGrpSpPr>
          <p:cNvPr id="220" name="Google Shape;220;p35"/>
          <p:cNvGrpSpPr/>
          <p:nvPr/>
        </p:nvGrpSpPr>
        <p:grpSpPr>
          <a:xfrm>
            <a:off x="6259336" y="3679440"/>
            <a:ext cx="5678921" cy="2307927"/>
            <a:chOff x="4695725" y="2759629"/>
            <a:chExt cx="4260300" cy="1731396"/>
          </a:xfrm>
        </p:grpSpPr>
        <p:pic>
          <p:nvPicPr>
            <p:cNvPr id="221" name="Google Shape;221;p35"/>
            <p:cNvPicPr preferRelativeResize="0"/>
            <p:nvPr/>
          </p:nvPicPr>
          <p:blipFill rotWithShape="1">
            <a:blip r:embed="rId6">
              <a:alphaModFix/>
            </a:blip>
            <a:srcRect/>
            <a:stretch/>
          </p:blipFill>
          <p:spPr>
            <a:xfrm>
              <a:off x="4824016" y="3372017"/>
              <a:ext cx="941098" cy="944955"/>
            </a:xfrm>
            <a:prstGeom prst="rect">
              <a:avLst/>
            </a:prstGeom>
            <a:noFill/>
            <a:ln>
              <a:noFill/>
            </a:ln>
          </p:spPr>
        </p:pic>
        <p:sp>
          <p:nvSpPr>
            <p:cNvPr id="222" name="Google Shape;222;p35"/>
            <p:cNvSpPr txBox="1"/>
            <p:nvPr/>
          </p:nvSpPr>
          <p:spPr>
            <a:xfrm>
              <a:off x="5423513" y="2759629"/>
              <a:ext cx="3491400" cy="276900"/>
            </a:xfrm>
            <a:prstGeom prst="rect">
              <a:avLst/>
            </a:prstGeom>
            <a:blipFill rotWithShape="1">
              <a:blip r:embed="rId7">
                <a:alphaModFix/>
              </a:blip>
              <a:stretch>
                <a:fillRect t="-9839" r="-1179" b="-24578"/>
              </a:stretch>
            </a:blipFill>
            <a:ln>
              <a:noFill/>
            </a:ln>
          </p:spPr>
          <p:txBody>
            <a:bodyPr spcFirstLastPara="1" wrap="square" lIns="91410" tIns="45688" rIns="91410" bIns="45688" anchor="t" anchorCtr="0">
              <a:noAutofit/>
            </a:bodyPr>
            <a:lstStyle/>
            <a:p>
              <a:r>
                <a:rPr lang="en" sz="1866">
                  <a:latin typeface="Calibri"/>
                  <a:ea typeface="Calibri"/>
                  <a:cs typeface="Calibri"/>
                  <a:sym typeface="Calibri"/>
                </a:rPr>
                <a:t> </a:t>
              </a:r>
              <a:endParaRPr sz="1466"/>
            </a:p>
          </p:txBody>
        </p:sp>
        <p:sp>
          <p:nvSpPr>
            <p:cNvPr id="223" name="Google Shape;223;p35"/>
            <p:cNvSpPr/>
            <p:nvPr/>
          </p:nvSpPr>
          <p:spPr>
            <a:xfrm>
              <a:off x="4695725" y="2774725"/>
              <a:ext cx="4260300" cy="1716300"/>
            </a:xfrm>
            <a:prstGeom prst="rect">
              <a:avLst/>
            </a:prstGeom>
            <a:noFill/>
            <a:ln w="12700" cap="flat" cmpd="sng">
              <a:solidFill>
                <a:srgbClr val="000000"/>
              </a:solidFill>
              <a:prstDash val="dot"/>
              <a:miter lim="800000"/>
              <a:headEnd type="none" w="sm" len="sm"/>
              <a:tailEnd type="none" w="sm" len="sm"/>
            </a:ln>
          </p:spPr>
          <p:txBody>
            <a:bodyPr spcFirstLastPara="1" wrap="square" lIns="91410" tIns="45688" rIns="91410" bIns="45688" anchor="ctr" anchorCtr="0">
              <a:noAutofit/>
            </a:bodyPr>
            <a:lstStyle/>
            <a:p>
              <a:pPr algn="ctr"/>
              <a:endParaRPr sz="1866">
                <a:solidFill>
                  <a:schemeClr val="lt1"/>
                </a:solidFill>
                <a:latin typeface="Calibri"/>
                <a:ea typeface="Calibri"/>
                <a:cs typeface="Calibri"/>
                <a:sym typeface="Calibri"/>
              </a:endParaRPr>
            </a:p>
          </p:txBody>
        </p:sp>
        <p:pic>
          <p:nvPicPr>
            <p:cNvPr id="224" name="Google Shape;224;p35"/>
            <p:cNvPicPr preferRelativeResize="0"/>
            <p:nvPr/>
          </p:nvPicPr>
          <p:blipFill rotWithShape="1">
            <a:blip r:embed="rId8">
              <a:alphaModFix/>
            </a:blip>
            <a:srcRect/>
            <a:stretch/>
          </p:blipFill>
          <p:spPr>
            <a:xfrm>
              <a:off x="6025968" y="3195374"/>
              <a:ext cx="2872654" cy="1147007"/>
            </a:xfrm>
            <a:prstGeom prst="rect">
              <a:avLst/>
            </a:prstGeom>
            <a:noFill/>
            <a:ln>
              <a:noFill/>
            </a:ln>
          </p:spPr>
        </p:pic>
        <p:sp>
          <p:nvSpPr>
            <p:cNvPr id="225" name="Google Shape;225;p35"/>
            <p:cNvSpPr/>
            <p:nvPr/>
          </p:nvSpPr>
          <p:spPr>
            <a:xfrm>
              <a:off x="4817250" y="3345700"/>
              <a:ext cx="941100" cy="945000"/>
            </a:xfrm>
            <a:prstGeom prst="rect">
              <a:avLst/>
            </a:prstGeom>
            <a:solidFill>
              <a:schemeClr val="lt1"/>
            </a:solidFill>
            <a:ln w="12700" cap="flat" cmpd="sng">
              <a:solidFill>
                <a:schemeClr val="lt1"/>
              </a:solidFill>
              <a:prstDash val="dot"/>
              <a:miter lim="8000"/>
              <a:headEnd type="none" w="sm" len="sm"/>
              <a:tailEnd type="none" w="sm" len="sm"/>
            </a:ln>
          </p:spPr>
          <p:txBody>
            <a:bodyPr spcFirstLastPara="1" wrap="square" lIns="121868" tIns="121868" rIns="121868" bIns="121868" anchor="ctr" anchorCtr="0">
              <a:noAutofit/>
            </a:bodyPr>
            <a:lstStyle/>
            <a:p>
              <a:endParaRPr sz="2399"/>
            </a:p>
          </p:txBody>
        </p:sp>
        <p:sp>
          <p:nvSpPr>
            <p:cNvPr id="226" name="Google Shape;226;p35"/>
            <p:cNvSpPr txBox="1"/>
            <p:nvPr/>
          </p:nvSpPr>
          <p:spPr>
            <a:xfrm>
              <a:off x="5068538" y="3393989"/>
              <a:ext cx="111000" cy="276992"/>
            </a:xfrm>
            <a:prstGeom prst="rect">
              <a:avLst/>
            </a:prstGeom>
            <a:noFill/>
            <a:ln>
              <a:noFill/>
            </a:ln>
          </p:spPr>
          <p:txBody>
            <a:bodyPr spcFirstLastPara="1" wrap="square" lIns="121868" tIns="121868" rIns="121868" bIns="121868" anchor="t" anchorCtr="0">
              <a:spAutoFit/>
            </a:bodyPr>
            <a:lstStyle/>
            <a:p>
              <a:r>
                <a:rPr lang="en" sz="800">
                  <a:latin typeface="Open Sans"/>
                  <a:ea typeface="Open Sans"/>
                  <a:cs typeface="Open Sans"/>
                  <a:sym typeface="Open Sans"/>
                </a:rPr>
                <a:t>1</a:t>
              </a:r>
              <a:endParaRPr sz="800">
                <a:latin typeface="Open Sans"/>
                <a:ea typeface="Open Sans"/>
                <a:cs typeface="Open Sans"/>
                <a:sym typeface="Open Sans"/>
              </a:endParaRPr>
            </a:p>
          </p:txBody>
        </p:sp>
        <p:sp>
          <p:nvSpPr>
            <p:cNvPr id="227" name="Google Shape;227;p35"/>
            <p:cNvSpPr txBox="1"/>
            <p:nvPr/>
          </p:nvSpPr>
          <p:spPr>
            <a:xfrm>
              <a:off x="5796140" y="3130683"/>
              <a:ext cx="111000" cy="276992"/>
            </a:xfrm>
            <a:prstGeom prst="rect">
              <a:avLst/>
            </a:prstGeom>
            <a:noFill/>
            <a:ln>
              <a:noFill/>
            </a:ln>
          </p:spPr>
          <p:txBody>
            <a:bodyPr spcFirstLastPara="1" wrap="square" lIns="121868" tIns="121868" rIns="121868" bIns="121868" anchor="t" anchorCtr="0">
              <a:spAutoFit/>
            </a:bodyPr>
            <a:lstStyle/>
            <a:p>
              <a:r>
                <a:rPr lang="en" sz="800">
                  <a:latin typeface="Open Sans"/>
                  <a:ea typeface="Open Sans"/>
                  <a:cs typeface="Open Sans"/>
                  <a:sym typeface="Open Sans"/>
                </a:rPr>
                <a:t>1</a:t>
              </a:r>
              <a:endParaRPr sz="800">
                <a:latin typeface="Open Sans"/>
                <a:ea typeface="Open Sans"/>
                <a:cs typeface="Open Sans"/>
                <a:sym typeface="Open Sans"/>
              </a:endParaRPr>
            </a:p>
          </p:txBody>
        </p:sp>
        <p:sp>
          <p:nvSpPr>
            <p:cNvPr id="228" name="Google Shape;228;p35"/>
            <p:cNvSpPr txBox="1"/>
            <p:nvPr/>
          </p:nvSpPr>
          <p:spPr>
            <a:xfrm>
              <a:off x="4763738" y="3130683"/>
              <a:ext cx="111000" cy="276992"/>
            </a:xfrm>
            <a:prstGeom prst="rect">
              <a:avLst/>
            </a:prstGeom>
            <a:noFill/>
            <a:ln>
              <a:noFill/>
            </a:ln>
          </p:spPr>
          <p:txBody>
            <a:bodyPr spcFirstLastPara="1" wrap="square" lIns="121868" tIns="121868" rIns="121868" bIns="121868" anchor="t" anchorCtr="0">
              <a:spAutoFit/>
            </a:bodyPr>
            <a:lstStyle/>
            <a:p>
              <a:r>
                <a:rPr lang="en" sz="800">
                  <a:latin typeface="Open Sans"/>
                  <a:ea typeface="Open Sans"/>
                  <a:cs typeface="Open Sans"/>
                  <a:sym typeface="Open Sans"/>
                </a:rPr>
                <a:t>2</a:t>
              </a:r>
              <a:endParaRPr sz="800">
                <a:latin typeface="Open Sans"/>
                <a:ea typeface="Open Sans"/>
                <a:cs typeface="Open Sans"/>
                <a:sym typeface="Open Sans"/>
              </a:endParaRPr>
            </a:p>
          </p:txBody>
        </p:sp>
        <p:sp>
          <p:nvSpPr>
            <p:cNvPr id="229" name="Google Shape;229;p35"/>
            <p:cNvSpPr/>
            <p:nvPr/>
          </p:nvSpPr>
          <p:spPr>
            <a:xfrm>
              <a:off x="4921375" y="3317775"/>
              <a:ext cx="908100" cy="908100"/>
            </a:xfrm>
            <a:prstGeom prst="rect">
              <a:avLst/>
            </a:prstGeom>
            <a:noFill/>
            <a:ln w="19050" cap="flat" cmpd="sng">
              <a:solidFill>
                <a:srgbClr val="000000"/>
              </a:solidFill>
              <a:prstDash val="solid"/>
              <a:miter lim="8000"/>
              <a:headEnd type="none" w="sm" len="sm"/>
              <a:tailEnd type="none" w="sm" len="sm"/>
            </a:ln>
          </p:spPr>
          <p:txBody>
            <a:bodyPr spcFirstLastPara="1" wrap="square" lIns="121868" tIns="121868" rIns="121868" bIns="121868" anchor="ctr" anchorCtr="0">
              <a:noAutofit/>
            </a:bodyPr>
            <a:lstStyle/>
            <a:p>
              <a:endParaRPr sz="2399"/>
            </a:p>
          </p:txBody>
        </p:sp>
        <p:sp>
          <p:nvSpPr>
            <p:cNvPr id="230" name="Google Shape;230;p35"/>
            <p:cNvSpPr txBox="1"/>
            <p:nvPr/>
          </p:nvSpPr>
          <p:spPr>
            <a:xfrm>
              <a:off x="4798445" y="4148894"/>
              <a:ext cx="111000" cy="276992"/>
            </a:xfrm>
            <a:prstGeom prst="rect">
              <a:avLst/>
            </a:prstGeom>
            <a:noFill/>
            <a:ln>
              <a:noFill/>
            </a:ln>
          </p:spPr>
          <p:txBody>
            <a:bodyPr spcFirstLastPara="1" wrap="square" lIns="121868" tIns="121868" rIns="121868" bIns="121868" anchor="t" anchorCtr="0">
              <a:spAutoFit/>
            </a:bodyPr>
            <a:lstStyle/>
            <a:p>
              <a:r>
                <a:rPr lang="en" sz="800">
                  <a:latin typeface="Open Sans"/>
                  <a:ea typeface="Open Sans"/>
                  <a:cs typeface="Open Sans"/>
                  <a:sym typeface="Open Sans"/>
                </a:rPr>
                <a:t>3</a:t>
              </a:r>
              <a:endParaRPr sz="800">
                <a:latin typeface="Open Sans"/>
                <a:ea typeface="Open Sans"/>
                <a:cs typeface="Open Sans"/>
                <a:sym typeface="Open Sans"/>
              </a:endParaRPr>
            </a:p>
          </p:txBody>
        </p:sp>
        <p:sp>
          <p:nvSpPr>
            <p:cNvPr id="231" name="Google Shape;231;p35"/>
            <p:cNvSpPr txBox="1"/>
            <p:nvPr/>
          </p:nvSpPr>
          <p:spPr>
            <a:xfrm>
              <a:off x="5789045" y="4148894"/>
              <a:ext cx="111000" cy="276992"/>
            </a:xfrm>
            <a:prstGeom prst="rect">
              <a:avLst/>
            </a:prstGeom>
            <a:noFill/>
            <a:ln>
              <a:noFill/>
            </a:ln>
          </p:spPr>
          <p:txBody>
            <a:bodyPr spcFirstLastPara="1" wrap="square" lIns="121868" tIns="121868" rIns="121868" bIns="121868" anchor="t" anchorCtr="0">
              <a:spAutoFit/>
            </a:bodyPr>
            <a:lstStyle/>
            <a:p>
              <a:r>
                <a:rPr lang="en" sz="800">
                  <a:latin typeface="Open Sans"/>
                  <a:ea typeface="Open Sans"/>
                  <a:cs typeface="Open Sans"/>
                  <a:sym typeface="Open Sans"/>
                </a:rPr>
                <a:t>4</a:t>
              </a:r>
              <a:endParaRPr sz="800">
                <a:latin typeface="Open Sans"/>
                <a:ea typeface="Open Sans"/>
                <a:cs typeface="Open Sans"/>
                <a:sym typeface="Open Sans"/>
              </a:endParaRPr>
            </a:p>
          </p:txBody>
        </p:sp>
        <p:sp>
          <p:nvSpPr>
            <p:cNvPr id="232" name="Google Shape;232;p35"/>
            <p:cNvSpPr/>
            <p:nvPr/>
          </p:nvSpPr>
          <p:spPr>
            <a:xfrm>
              <a:off x="5101850" y="3484525"/>
              <a:ext cx="141300" cy="83400"/>
            </a:xfrm>
            <a:prstGeom prst="rect">
              <a:avLst/>
            </a:prstGeom>
            <a:solidFill>
              <a:schemeClr val="lt1"/>
            </a:solidFill>
            <a:ln w="19050" cap="flat" cmpd="sng">
              <a:solidFill>
                <a:schemeClr val="lt1"/>
              </a:solidFill>
              <a:prstDash val="solid"/>
              <a:miter lim="8000"/>
              <a:headEnd type="none" w="sm" len="sm"/>
              <a:tailEnd type="none" w="sm" len="sm"/>
            </a:ln>
          </p:spPr>
          <p:txBody>
            <a:bodyPr spcFirstLastPara="1" wrap="square" lIns="121868" tIns="121868" rIns="121868" bIns="121868" anchor="ctr" anchorCtr="0">
              <a:noAutofit/>
            </a:bodyPr>
            <a:lstStyle/>
            <a:p>
              <a:endParaRPr sz="2399"/>
            </a:p>
          </p:txBody>
        </p:sp>
        <p:sp>
          <p:nvSpPr>
            <p:cNvPr id="233" name="Google Shape;233;p35"/>
            <p:cNvSpPr/>
            <p:nvPr/>
          </p:nvSpPr>
          <p:spPr>
            <a:xfrm>
              <a:off x="5804773" y="3295841"/>
              <a:ext cx="41700" cy="4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234" name="Google Shape;234;p35"/>
            <p:cNvSpPr/>
            <p:nvPr/>
          </p:nvSpPr>
          <p:spPr>
            <a:xfrm>
              <a:off x="4899898" y="3295841"/>
              <a:ext cx="41700" cy="41700"/>
            </a:xfrm>
            <a:prstGeom prst="ellipse">
              <a:avLst/>
            </a:prstGeom>
            <a:solidFill>
              <a:srgbClr val="FF99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235" name="Google Shape;235;p35"/>
            <p:cNvSpPr/>
            <p:nvPr/>
          </p:nvSpPr>
          <p:spPr>
            <a:xfrm>
              <a:off x="4899898" y="4200716"/>
              <a:ext cx="41700" cy="417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236" name="Google Shape;236;p35"/>
            <p:cNvSpPr/>
            <p:nvPr/>
          </p:nvSpPr>
          <p:spPr>
            <a:xfrm>
              <a:off x="5809535" y="4205479"/>
              <a:ext cx="41700" cy="417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grpSp>
      <p:sp>
        <p:nvSpPr>
          <p:cNvPr id="237" name="Google Shape;237;p35"/>
          <p:cNvSpPr/>
          <p:nvPr/>
        </p:nvSpPr>
        <p:spPr>
          <a:xfrm>
            <a:off x="368203" y="4152711"/>
            <a:ext cx="1491212" cy="1602783"/>
          </a:xfrm>
          <a:prstGeom prst="rect">
            <a:avLst/>
          </a:prstGeom>
          <a:solidFill>
            <a:schemeClr val="lt1"/>
          </a:solidFill>
          <a:ln w="19050" cap="flat" cmpd="sng">
            <a:solidFill>
              <a:schemeClr val="lt1"/>
            </a:solidFill>
            <a:prstDash val="solid"/>
            <a:miter lim="8000"/>
            <a:headEnd type="none" w="sm" len="sm"/>
            <a:tailEnd type="none" w="sm" len="sm"/>
          </a:ln>
        </p:spPr>
        <p:txBody>
          <a:bodyPr spcFirstLastPara="1" wrap="square" lIns="121868" tIns="121868" rIns="121868" bIns="121868" anchor="ctr" anchorCtr="0">
            <a:noAutofit/>
          </a:bodyPr>
          <a:lstStyle/>
          <a:p>
            <a:endParaRPr sz="2399"/>
          </a:p>
        </p:txBody>
      </p:sp>
      <p:grpSp>
        <p:nvGrpSpPr>
          <p:cNvPr id="238" name="Google Shape;238;p35"/>
          <p:cNvGrpSpPr/>
          <p:nvPr/>
        </p:nvGrpSpPr>
        <p:grpSpPr>
          <a:xfrm>
            <a:off x="477142" y="4114622"/>
            <a:ext cx="1575323" cy="1612347"/>
            <a:chOff x="357950" y="3086100"/>
            <a:chExt cx="1181800" cy="1209575"/>
          </a:xfrm>
        </p:grpSpPr>
        <p:sp>
          <p:nvSpPr>
            <p:cNvPr id="239" name="Google Shape;239;p35"/>
            <p:cNvSpPr/>
            <p:nvPr/>
          </p:nvSpPr>
          <p:spPr>
            <a:xfrm>
              <a:off x="410625" y="3314825"/>
              <a:ext cx="908100" cy="908100"/>
            </a:xfrm>
            <a:prstGeom prst="rect">
              <a:avLst/>
            </a:prstGeom>
            <a:noFill/>
            <a:ln w="19050" cap="flat" cmpd="sng">
              <a:solidFill>
                <a:srgbClr val="000000"/>
              </a:solidFill>
              <a:prstDash val="solid"/>
              <a:miter lim="8000"/>
              <a:headEnd type="none" w="sm" len="sm"/>
              <a:tailEnd type="none" w="sm" len="sm"/>
            </a:ln>
          </p:spPr>
          <p:txBody>
            <a:bodyPr spcFirstLastPara="1" wrap="square" lIns="121868" tIns="121868" rIns="121868" bIns="121868" anchor="ctr" anchorCtr="0">
              <a:noAutofit/>
            </a:bodyPr>
            <a:lstStyle/>
            <a:p>
              <a:endParaRPr sz="2399"/>
            </a:p>
          </p:txBody>
        </p:sp>
        <p:cxnSp>
          <p:nvCxnSpPr>
            <p:cNvPr id="240" name="Google Shape;240;p35"/>
            <p:cNvCxnSpPr/>
            <p:nvPr/>
          </p:nvCxnSpPr>
          <p:spPr>
            <a:xfrm>
              <a:off x="847725" y="3790950"/>
              <a:ext cx="676200" cy="0"/>
            </a:xfrm>
            <a:prstGeom prst="straightConnector1">
              <a:avLst/>
            </a:prstGeom>
            <a:noFill/>
            <a:ln w="9525" cap="flat" cmpd="sng">
              <a:solidFill>
                <a:schemeClr val="dk2"/>
              </a:solidFill>
              <a:prstDash val="solid"/>
              <a:round/>
              <a:headEnd type="none" w="med" len="med"/>
              <a:tailEnd type="none" w="med" len="med"/>
            </a:ln>
          </p:spPr>
        </p:cxnSp>
        <p:cxnSp>
          <p:nvCxnSpPr>
            <p:cNvPr id="241" name="Google Shape;241;p35"/>
            <p:cNvCxnSpPr/>
            <p:nvPr/>
          </p:nvCxnSpPr>
          <p:spPr>
            <a:xfrm rot="5400000">
              <a:off x="514350" y="3438525"/>
              <a:ext cx="676200" cy="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35"/>
            <p:cNvSpPr/>
            <p:nvPr/>
          </p:nvSpPr>
          <p:spPr>
            <a:xfrm>
              <a:off x="828675" y="3762375"/>
              <a:ext cx="41700" cy="417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243" name="Google Shape;243;p35"/>
            <p:cNvSpPr/>
            <p:nvPr/>
          </p:nvSpPr>
          <p:spPr>
            <a:xfrm>
              <a:off x="357950" y="3148775"/>
              <a:ext cx="1146900" cy="1146900"/>
            </a:xfrm>
            <a:prstGeom prst="arc">
              <a:avLst>
                <a:gd name="adj1" fmla="val 16200000"/>
                <a:gd name="adj2" fmla="val 0"/>
              </a:avLst>
            </a:prstGeom>
            <a:noFill/>
            <a:ln w="9525" cap="flat" cmpd="sng">
              <a:solidFill>
                <a:schemeClr val="dk2"/>
              </a:solidFill>
              <a:prstDash val="solid"/>
              <a:round/>
              <a:headEnd type="stealth" w="sm" len="sm"/>
              <a:tailEnd type="none" w="sm" len="sm"/>
            </a:ln>
          </p:spPr>
          <p:txBody>
            <a:bodyPr spcFirstLastPara="1" wrap="square" lIns="121868" tIns="121868" rIns="121868" bIns="121868" anchor="ctr" anchorCtr="0">
              <a:noAutofit/>
            </a:bodyPr>
            <a:lstStyle/>
            <a:p>
              <a:endParaRPr sz="2399"/>
            </a:p>
          </p:txBody>
        </p:sp>
        <p:sp>
          <p:nvSpPr>
            <p:cNvPr id="244" name="Google Shape;244;p35"/>
            <p:cNvSpPr txBox="1"/>
            <p:nvPr/>
          </p:nvSpPr>
          <p:spPr>
            <a:xfrm>
              <a:off x="1428750" y="3086100"/>
              <a:ext cx="111000" cy="461610"/>
            </a:xfrm>
            <a:prstGeom prst="rect">
              <a:avLst/>
            </a:prstGeom>
            <a:noFill/>
            <a:ln>
              <a:noFill/>
            </a:ln>
          </p:spPr>
          <p:txBody>
            <a:bodyPr spcFirstLastPara="1" wrap="square" lIns="121868" tIns="121868" rIns="121868" bIns="121868" anchor="t" anchorCtr="0">
              <a:spAutoFit/>
            </a:bodyPr>
            <a:lstStyle/>
            <a:p>
              <a:r>
                <a:rPr lang="en" sz="2399" i="1">
                  <a:latin typeface="Times New Roman"/>
                  <a:ea typeface="Times New Roman"/>
                  <a:cs typeface="Times New Roman"/>
                  <a:sym typeface="Times New Roman"/>
                </a:rPr>
                <a:t>r</a:t>
              </a:r>
              <a:endParaRPr sz="2399" i="1">
                <a:latin typeface="Times New Roman"/>
                <a:ea typeface="Times New Roman"/>
                <a:cs typeface="Times New Roman"/>
                <a:sym typeface="Times New Roman"/>
              </a:endParaRPr>
            </a:p>
          </p:txBody>
        </p:sp>
      </p:grpSp>
      <p:sp>
        <p:nvSpPr>
          <p:cNvPr id="245" name="Google Shape;245;p35"/>
          <p:cNvSpPr/>
          <p:nvPr/>
        </p:nvSpPr>
        <p:spPr>
          <a:xfrm>
            <a:off x="3586632" y="1756369"/>
            <a:ext cx="877371" cy="76340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246" name="Google Shape;246;p35"/>
          <p:cNvSpPr txBox="1"/>
          <p:nvPr/>
        </p:nvSpPr>
        <p:spPr>
          <a:xfrm>
            <a:off x="4290233" y="1297189"/>
            <a:ext cx="3605061" cy="574348"/>
          </a:xfrm>
          <a:prstGeom prst="rect">
            <a:avLst/>
          </a:prstGeom>
          <a:noFill/>
          <a:ln>
            <a:noFill/>
          </a:ln>
        </p:spPr>
        <p:txBody>
          <a:bodyPr spcFirstLastPara="1" wrap="square" lIns="121868" tIns="121868" rIns="121868" bIns="121868" anchor="t" anchorCtr="0">
            <a:spAutoFit/>
          </a:bodyPr>
          <a:lstStyle/>
          <a:p>
            <a:pPr algn="ctr"/>
            <a:r>
              <a:rPr lang="en" sz="2133">
                <a:latin typeface="Open Sans"/>
                <a:ea typeface="Open Sans"/>
                <a:cs typeface="Open Sans"/>
                <a:sym typeface="Open Sans"/>
              </a:rPr>
              <a:t>Cyclic Group</a:t>
            </a:r>
            <a:endParaRPr sz="2133">
              <a:latin typeface="Open Sans"/>
              <a:ea typeface="Open Sans"/>
              <a:cs typeface="Open Sans"/>
              <a:sym typeface="Open Sans"/>
            </a:endParaRPr>
          </a:p>
        </p:txBody>
      </p:sp>
      <p:sp>
        <p:nvSpPr>
          <p:cNvPr id="247" name="Google Shape;247;p35"/>
          <p:cNvSpPr/>
          <p:nvPr/>
        </p:nvSpPr>
        <p:spPr>
          <a:xfrm>
            <a:off x="3969999" y="2002205"/>
            <a:ext cx="877371" cy="763401"/>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pic>
        <p:nvPicPr>
          <p:cNvPr id="248" name="Google Shape;248;p35"/>
          <p:cNvPicPr preferRelativeResize="0"/>
          <p:nvPr/>
        </p:nvPicPr>
        <p:blipFill>
          <a:blip r:embed="rId9">
            <a:alphaModFix/>
          </a:blip>
          <a:stretch>
            <a:fillRect/>
          </a:stretch>
        </p:blipFill>
        <p:spPr>
          <a:xfrm>
            <a:off x="4808247" y="1985860"/>
            <a:ext cx="2749601" cy="42412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
                                        <p:tgtEl>
                                          <p:spTgt spid="213"/>
                                        </p:tgtEl>
                                      </p:cBhvr>
                                    </p:animEffect>
                                  </p:childTnLst>
                                </p:cTn>
                              </p:par>
                              <p:par>
                                <p:cTn id="8" presetID="1" presetClass="entr" presetSubtype="0" fill="hold" nodeType="withEffect">
                                  <p:stCondLst>
                                    <p:cond delay="0"/>
                                  </p:stCondLst>
                                  <p:childTnLst>
                                    <p:set>
                                      <p:cBhvr>
                                        <p:cTn id="9" dur="1" fill="hold">
                                          <p:stCondLst>
                                            <p:cond delay="0"/>
                                          </p:stCondLst>
                                        </p:cTn>
                                        <p:tgtEl>
                                          <p:spTgt spid="238"/>
                                        </p:tgtEl>
                                        <p:attrNameLst>
                                          <p:attrName>style.visibility</p:attrName>
                                        </p:attrNameLst>
                                      </p:cBhvr>
                                      <p:to>
                                        <p:strVal val="visible"/>
                                      </p:to>
                                    </p:set>
                                  </p:childTnLst>
                                </p:cTn>
                              </p:par>
                              <p:par>
                                <p:cTn id="10" presetID="10" presetClass="entr" presetSubtype="0" fill="hold" nodeType="with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fade">
                                      <p:cBhvr>
                                        <p:cTn id="12" dur="1"/>
                                        <p:tgtEl>
                                          <p:spTgt spid="214"/>
                                        </p:tgtEl>
                                      </p:cBhvr>
                                    </p:animEffect>
                                  </p:childTnLst>
                                </p:cTn>
                              </p:par>
                              <p:par>
                                <p:cTn id="13" presetID="10" presetClass="entr" presetSubtype="0" fill="hold" nodeType="withEffect">
                                  <p:stCondLst>
                                    <p:cond delay="0"/>
                                  </p:stCondLst>
                                  <p:childTnLst>
                                    <p:set>
                                      <p:cBhvr>
                                        <p:cTn id="14" dur="1" fill="hold">
                                          <p:stCondLst>
                                            <p:cond delay="0"/>
                                          </p:stCondLst>
                                        </p:cTn>
                                        <p:tgtEl>
                                          <p:spTgt spid="215"/>
                                        </p:tgtEl>
                                        <p:attrNameLst>
                                          <p:attrName>style.visibility</p:attrName>
                                        </p:attrNameLst>
                                      </p:cBhvr>
                                      <p:to>
                                        <p:strVal val="visible"/>
                                      </p:to>
                                    </p:set>
                                    <p:animEffect transition="in" filter="fade">
                                      <p:cBhvr>
                                        <p:cTn id="15" dur="1"/>
                                        <p:tgtEl>
                                          <p:spTgt spid="215"/>
                                        </p:tgtEl>
                                      </p:cBhvr>
                                    </p:animEffect>
                                  </p:childTnLst>
                                </p:cTn>
                              </p:par>
                              <p:par>
                                <p:cTn id="16" presetID="10" presetClass="entr" presetSubtype="0" fill="hold" nodeType="withEffect">
                                  <p:stCondLst>
                                    <p:cond delay="0"/>
                                  </p:stCondLst>
                                  <p:childTnLst>
                                    <p:set>
                                      <p:cBhvr>
                                        <p:cTn id="17" dur="1" fill="hold">
                                          <p:stCondLst>
                                            <p:cond delay="0"/>
                                          </p:stCondLst>
                                        </p:cTn>
                                        <p:tgtEl>
                                          <p:spTgt spid="216"/>
                                        </p:tgtEl>
                                        <p:attrNameLst>
                                          <p:attrName>style.visibility</p:attrName>
                                        </p:attrNameLst>
                                      </p:cBhvr>
                                      <p:to>
                                        <p:strVal val="visible"/>
                                      </p:to>
                                    </p:set>
                                    <p:animEffect transition="in" filter="fade">
                                      <p:cBhvr>
                                        <p:cTn id="18" dur="1"/>
                                        <p:tgtEl>
                                          <p:spTgt spid="216"/>
                                        </p:tgtEl>
                                      </p:cBhvr>
                                    </p:animEffect>
                                  </p:childTnLst>
                                </p:cTn>
                              </p:par>
                              <p:par>
                                <p:cTn id="19" presetID="1" presetClass="entr" presetSubtype="0" fill="hold" nodeType="withEffect">
                                  <p:stCondLst>
                                    <p:cond delay="0"/>
                                  </p:stCondLst>
                                  <p:childTnLst>
                                    <p:set>
                                      <p:cBhvr>
                                        <p:cTn id="20" dur="1" fill="hold">
                                          <p:stCondLst>
                                            <p:cond delay="0"/>
                                          </p:stCondLst>
                                        </p:cTn>
                                        <p:tgtEl>
                                          <p:spTgt spid="2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p:nvPr/>
        </p:nvSpPr>
        <p:spPr>
          <a:xfrm>
            <a:off x="812588" y="4244286"/>
            <a:ext cx="6315955" cy="1724751"/>
          </a:xfrm>
          <a:prstGeom prst="rect">
            <a:avLst/>
          </a:prstGeom>
          <a:noFill/>
          <a:ln w="12700" cap="flat" cmpd="sng">
            <a:solidFill>
              <a:srgbClr val="000000"/>
            </a:solidFill>
            <a:prstDash val="solid"/>
            <a:miter lim="800000"/>
            <a:headEnd type="none" w="sm" len="sm"/>
            <a:tailEnd type="none" w="sm" len="sm"/>
          </a:ln>
        </p:spPr>
        <p:txBody>
          <a:bodyPr spcFirstLastPara="1" wrap="square" lIns="91410" tIns="45688" rIns="91410" bIns="45688" anchor="ctr" anchorCtr="0">
            <a:noAutofit/>
          </a:bodyPr>
          <a:lstStyle/>
          <a:p>
            <a:pPr algn="ctr">
              <a:buClr>
                <a:srgbClr val="000000"/>
              </a:buClr>
              <a:buSzPts val="1400"/>
            </a:pPr>
            <a:endParaRPr sz="1866">
              <a:solidFill>
                <a:schemeClr val="lt1"/>
              </a:solidFill>
              <a:latin typeface="Calibri"/>
              <a:ea typeface="Calibri"/>
              <a:cs typeface="Calibri"/>
              <a:sym typeface="Calibri"/>
            </a:endParaRPr>
          </a:p>
        </p:txBody>
      </p:sp>
      <p:sp>
        <p:nvSpPr>
          <p:cNvPr id="255" name="Google Shape;255;p36"/>
          <p:cNvSpPr txBox="1"/>
          <p:nvPr/>
        </p:nvSpPr>
        <p:spPr>
          <a:xfrm>
            <a:off x="812588" y="1905000"/>
            <a:ext cx="6629873" cy="748730"/>
          </a:xfrm>
          <a:prstGeom prst="rect">
            <a:avLst/>
          </a:prstGeom>
          <a:noFill/>
          <a:ln>
            <a:noFill/>
          </a:ln>
        </p:spPr>
        <p:txBody>
          <a:bodyPr spcFirstLastPara="1" wrap="square" lIns="91410" tIns="45688" rIns="91410" bIns="45688" anchor="t" anchorCtr="0">
            <a:spAutoFit/>
          </a:bodyPr>
          <a:lstStyle/>
          <a:p>
            <a:pPr>
              <a:buClr>
                <a:srgbClr val="000000"/>
              </a:buClr>
              <a:buSzPts val="1400"/>
            </a:pPr>
            <a:r>
              <a:rPr lang="en" sz="2133" dirty="0">
                <a:solidFill>
                  <a:schemeClr val="dk1"/>
                </a:solidFill>
                <a:latin typeface="Open Sans"/>
                <a:ea typeface="Open Sans"/>
                <a:cs typeface="Open Sans"/>
                <a:sym typeface="Open Sans"/>
              </a:rPr>
              <a:t>Model functions which are </a:t>
            </a:r>
            <a:r>
              <a:rPr lang="en" sz="2133" b="1" dirty="0">
                <a:solidFill>
                  <a:schemeClr val="dk1"/>
                </a:solidFill>
                <a:latin typeface="Open Sans"/>
                <a:ea typeface="Open Sans"/>
                <a:cs typeface="Open Sans"/>
                <a:sym typeface="Open Sans"/>
              </a:rPr>
              <a:t>equivariant </a:t>
            </a:r>
            <a:r>
              <a:rPr lang="en" sz="2133" dirty="0">
                <a:solidFill>
                  <a:schemeClr val="dk1"/>
                </a:solidFill>
                <a:latin typeface="Open Sans"/>
                <a:ea typeface="Open Sans"/>
                <a:cs typeface="Open Sans"/>
                <a:sym typeface="Open Sans"/>
              </a:rPr>
              <a:t>with respect to symmetry group.  </a:t>
            </a:r>
            <a:endParaRPr sz="2133" dirty="0">
              <a:solidFill>
                <a:schemeClr val="dk1"/>
              </a:solidFill>
              <a:latin typeface="Open Sans"/>
              <a:ea typeface="Open Sans"/>
              <a:cs typeface="Open Sans"/>
              <a:sym typeface="Open Sans"/>
            </a:endParaRPr>
          </a:p>
        </p:txBody>
      </p:sp>
      <p:sp>
        <p:nvSpPr>
          <p:cNvPr id="256" name="Google Shape;256;p36"/>
          <p:cNvSpPr txBox="1"/>
          <p:nvPr/>
        </p:nvSpPr>
        <p:spPr>
          <a:xfrm>
            <a:off x="812588" y="4411962"/>
            <a:ext cx="2597323" cy="435487"/>
          </a:xfrm>
          <a:prstGeom prst="rect">
            <a:avLst/>
          </a:prstGeom>
          <a:blipFill rotWithShape="1">
            <a:blip r:embed="rId3">
              <a:alphaModFix/>
            </a:blip>
            <a:stretch>
              <a:fillRect l="-1989" t="-10658" b="-30667"/>
            </a:stretch>
          </a:blipFill>
          <a:ln>
            <a:noFill/>
          </a:ln>
        </p:spPr>
        <p:txBody>
          <a:bodyPr spcFirstLastPara="1" wrap="square" lIns="91410" tIns="45688" rIns="91410" bIns="45688" anchor="t" anchorCtr="0">
            <a:noAutofit/>
          </a:bodyPr>
          <a:lstStyle/>
          <a:p>
            <a:pPr>
              <a:buClr>
                <a:srgbClr val="000000"/>
              </a:buClr>
              <a:buSzPts val="1400"/>
            </a:pPr>
            <a:r>
              <a:rPr lang="en" sz="1866">
                <a:solidFill>
                  <a:srgbClr val="000000"/>
                </a:solidFill>
                <a:latin typeface="Calibri"/>
                <a:ea typeface="Calibri"/>
                <a:cs typeface="Calibri"/>
                <a:sym typeface="Calibri"/>
              </a:rPr>
              <a:t> </a:t>
            </a:r>
            <a:endParaRPr sz="1466">
              <a:solidFill>
                <a:srgbClr val="000000"/>
              </a:solidFill>
              <a:latin typeface="Arial"/>
              <a:ea typeface="Arial"/>
              <a:cs typeface="Arial"/>
              <a:sym typeface="Arial"/>
            </a:endParaRPr>
          </a:p>
        </p:txBody>
      </p:sp>
      <p:sp>
        <p:nvSpPr>
          <p:cNvPr id="257" name="Google Shape;257;p36"/>
          <p:cNvSpPr txBox="1">
            <a:spLocks noGrp="1"/>
          </p:cNvSpPr>
          <p:nvPr>
            <p:ph type="title"/>
          </p:nvPr>
        </p:nvSpPr>
        <p:spPr>
          <a:xfrm>
            <a:off x="415492" y="390958"/>
            <a:ext cx="11357841" cy="763401"/>
          </a:xfrm>
          <a:prstGeom prst="rect">
            <a:avLst/>
          </a:prstGeom>
          <a:noFill/>
          <a:ln>
            <a:noFill/>
          </a:ln>
        </p:spPr>
        <p:txBody>
          <a:bodyPr spcFirstLastPara="1" vert="horz" wrap="square" lIns="121868" tIns="121868" rIns="121868" bIns="121868" rtlCol="0" anchor="t" anchorCtr="0">
            <a:normAutofit fontScale="90000"/>
          </a:bodyPr>
          <a:lstStyle/>
          <a:p>
            <a:pPr algn="ctr">
              <a:spcBef>
                <a:spcPts val="0"/>
              </a:spcBef>
              <a:buSzPct val="82962"/>
            </a:pPr>
            <a:r>
              <a:rPr lang="en" sz="4999">
                <a:solidFill>
                  <a:srgbClr val="000000"/>
                </a:solidFill>
              </a:rPr>
              <a:t>Equivariant Functions</a:t>
            </a:r>
            <a:endParaRPr/>
          </a:p>
        </p:txBody>
      </p:sp>
      <p:pic>
        <p:nvPicPr>
          <p:cNvPr id="258" name="Google Shape;258;p36"/>
          <p:cNvPicPr preferRelativeResize="0"/>
          <p:nvPr/>
        </p:nvPicPr>
        <p:blipFill rotWithShape="1">
          <a:blip r:embed="rId4">
            <a:alphaModFix/>
          </a:blip>
          <a:srcRect/>
          <a:stretch/>
        </p:blipFill>
        <p:spPr>
          <a:xfrm>
            <a:off x="2262138" y="2922998"/>
            <a:ext cx="3239965" cy="692572"/>
          </a:xfrm>
          <a:prstGeom prst="rect">
            <a:avLst/>
          </a:prstGeom>
          <a:noFill/>
          <a:ln>
            <a:noFill/>
          </a:ln>
        </p:spPr>
      </p:pic>
      <p:pic>
        <p:nvPicPr>
          <p:cNvPr id="259" name="Google Shape;259;p36"/>
          <p:cNvPicPr preferRelativeResize="0"/>
          <p:nvPr/>
        </p:nvPicPr>
        <p:blipFill>
          <a:blip r:embed="rId5">
            <a:alphaModFix/>
          </a:blip>
          <a:stretch>
            <a:fillRect/>
          </a:stretch>
        </p:blipFill>
        <p:spPr>
          <a:xfrm>
            <a:off x="1442615" y="5077548"/>
            <a:ext cx="5277707" cy="6944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5" name="Google Shape;825;p118"/>
          <p:cNvSpPr txBox="1">
            <a:spLocks noGrp="1"/>
          </p:cNvSpPr>
          <p:nvPr>
            <p:ph type="title"/>
          </p:nvPr>
        </p:nvSpPr>
        <p:spPr>
          <a:xfrm>
            <a:off x="837981" y="365930"/>
            <a:ext cx="10512862" cy="1036530"/>
          </a:xfrm>
          <a:prstGeom prst="rect">
            <a:avLst/>
          </a:prstGeom>
        </p:spPr>
        <p:txBody>
          <a:bodyPr spcFirstLastPara="1" vert="horz" wrap="square" lIns="43655" tIns="43655" rIns="43655" bIns="43655" rtlCol="0" anchor="t" anchorCtr="0">
            <a:normAutofit/>
          </a:bodyPr>
          <a:lstStyle/>
          <a:p>
            <a:r>
              <a:rPr lang="en" sz="3732" b="1" dirty="0">
                <a:latin typeface="Open Sans"/>
                <a:ea typeface="Open Sans"/>
                <a:cs typeface="Open Sans"/>
                <a:sym typeface="Open Sans"/>
              </a:rPr>
              <a:t>Translation Invariance and Equivariance</a:t>
            </a:r>
            <a:endParaRPr sz="3732" b="1" dirty="0">
              <a:solidFill>
                <a:schemeClr val="dk1"/>
              </a:solidFill>
              <a:latin typeface="Open Sans"/>
              <a:ea typeface="Open Sans"/>
              <a:cs typeface="Open Sans"/>
              <a:sym typeface="Open Sans"/>
            </a:endParaRPr>
          </a:p>
        </p:txBody>
      </p:sp>
      <p:pic>
        <p:nvPicPr>
          <p:cNvPr id="826" name="Google Shape;826;p118" descr="Machine generated alternative text:&#10;rot(45) &#10;rot(45) &#10;Figure &#10;5: &#10;Illustration of equivariance of &#10;— 2x with respect to T — rot(7r/4). "/>
          <p:cNvPicPr preferRelativeResize="0"/>
          <p:nvPr/>
        </p:nvPicPr>
        <p:blipFill rotWithShape="1">
          <a:blip r:embed="rId3">
            <a:alphaModFix/>
          </a:blip>
          <a:srcRect b="9115"/>
          <a:stretch/>
        </p:blipFill>
        <p:spPr>
          <a:xfrm>
            <a:off x="771949" y="1117321"/>
            <a:ext cx="4528620" cy="3934075"/>
          </a:xfrm>
          <a:prstGeom prst="rect">
            <a:avLst/>
          </a:prstGeom>
          <a:noFill/>
          <a:ln>
            <a:noFill/>
          </a:ln>
          <a:effectLst>
            <a:outerShdw blurRad="200025" dist="19050" dir="3600000" algn="bl" rotWithShape="0">
              <a:srgbClr val="000000">
                <a:alpha val="50000"/>
              </a:srgbClr>
            </a:outerShdw>
          </a:effectLst>
        </p:spPr>
      </p:pic>
      <p:sp>
        <p:nvSpPr>
          <p:cNvPr id="827" name="Google Shape;827;p118"/>
          <p:cNvSpPr/>
          <p:nvPr/>
        </p:nvSpPr>
        <p:spPr>
          <a:xfrm>
            <a:off x="1072938" y="3114834"/>
            <a:ext cx="1791533" cy="18103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pic>
        <p:nvPicPr>
          <p:cNvPr id="828" name="Google Shape;828;p118"/>
          <p:cNvPicPr preferRelativeResize="0"/>
          <p:nvPr/>
        </p:nvPicPr>
        <p:blipFill rotWithShape="1">
          <a:blip r:embed="rId4">
            <a:alphaModFix/>
          </a:blip>
          <a:srcRect l="5586" r="59277"/>
          <a:stretch/>
        </p:blipFill>
        <p:spPr>
          <a:xfrm>
            <a:off x="1270519" y="1238023"/>
            <a:ext cx="1352946" cy="1305760"/>
          </a:xfrm>
          <a:prstGeom prst="rect">
            <a:avLst/>
          </a:prstGeom>
          <a:noFill/>
          <a:ln>
            <a:noFill/>
          </a:ln>
        </p:spPr>
      </p:pic>
      <p:pic>
        <p:nvPicPr>
          <p:cNvPr id="829" name="Google Shape;829;p118"/>
          <p:cNvPicPr preferRelativeResize="0"/>
          <p:nvPr/>
        </p:nvPicPr>
        <p:blipFill>
          <a:blip r:embed="rId5">
            <a:alphaModFix/>
          </a:blip>
          <a:stretch>
            <a:fillRect/>
          </a:stretch>
        </p:blipFill>
        <p:spPr>
          <a:xfrm>
            <a:off x="1837890" y="1117320"/>
            <a:ext cx="133553" cy="120702"/>
          </a:xfrm>
          <a:prstGeom prst="rect">
            <a:avLst/>
          </a:prstGeom>
          <a:noFill/>
          <a:ln>
            <a:noFill/>
          </a:ln>
        </p:spPr>
      </p:pic>
      <p:pic>
        <p:nvPicPr>
          <p:cNvPr id="830" name="Google Shape;830;p118"/>
          <p:cNvPicPr preferRelativeResize="0"/>
          <p:nvPr/>
        </p:nvPicPr>
        <p:blipFill>
          <a:blip r:embed="rId6">
            <a:alphaModFix/>
          </a:blip>
          <a:stretch>
            <a:fillRect/>
          </a:stretch>
        </p:blipFill>
        <p:spPr>
          <a:xfrm>
            <a:off x="4166129" y="2690328"/>
            <a:ext cx="553956" cy="228674"/>
          </a:xfrm>
          <a:prstGeom prst="rect">
            <a:avLst/>
          </a:prstGeom>
          <a:noFill/>
          <a:ln>
            <a:noFill/>
          </a:ln>
        </p:spPr>
      </p:pic>
      <p:pic>
        <p:nvPicPr>
          <p:cNvPr id="831" name="Google Shape;831;p118"/>
          <p:cNvPicPr preferRelativeResize="0"/>
          <p:nvPr/>
        </p:nvPicPr>
        <p:blipFill>
          <a:blip r:embed="rId7">
            <a:alphaModFix/>
          </a:blip>
          <a:stretch>
            <a:fillRect/>
          </a:stretch>
        </p:blipFill>
        <p:spPr>
          <a:xfrm>
            <a:off x="2001329" y="2690331"/>
            <a:ext cx="421122" cy="228674"/>
          </a:xfrm>
          <a:prstGeom prst="rect">
            <a:avLst/>
          </a:prstGeom>
          <a:noFill/>
          <a:ln>
            <a:noFill/>
          </a:ln>
        </p:spPr>
      </p:pic>
      <p:sp>
        <p:nvSpPr>
          <p:cNvPr id="832" name="Google Shape;832;p118"/>
          <p:cNvSpPr/>
          <p:nvPr/>
        </p:nvSpPr>
        <p:spPr>
          <a:xfrm>
            <a:off x="3346478" y="1187769"/>
            <a:ext cx="1696758" cy="1424029"/>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833" name="Google Shape;833;p118"/>
          <p:cNvSpPr/>
          <p:nvPr/>
        </p:nvSpPr>
        <p:spPr>
          <a:xfrm>
            <a:off x="2426669" y="2709372"/>
            <a:ext cx="133565" cy="197149"/>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pic>
        <p:nvPicPr>
          <p:cNvPr id="834" name="Google Shape;834;p118"/>
          <p:cNvPicPr preferRelativeResize="0"/>
          <p:nvPr/>
        </p:nvPicPr>
        <p:blipFill rotWithShape="1">
          <a:blip r:embed="rId4">
            <a:alphaModFix/>
          </a:blip>
          <a:srcRect l="61803" r="3060"/>
          <a:stretch/>
        </p:blipFill>
        <p:spPr>
          <a:xfrm>
            <a:off x="3638469" y="1231658"/>
            <a:ext cx="1352946" cy="1305760"/>
          </a:xfrm>
          <a:prstGeom prst="rect">
            <a:avLst/>
          </a:prstGeom>
          <a:noFill/>
          <a:ln>
            <a:noFill/>
          </a:ln>
        </p:spPr>
      </p:pic>
      <p:sp>
        <p:nvSpPr>
          <p:cNvPr id="835" name="Google Shape;835;p118"/>
          <p:cNvSpPr/>
          <p:nvPr/>
        </p:nvSpPr>
        <p:spPr>
          <a:xfrm>
            <a:off x="3155928" y="3114834"/>
            <a:ext cx="1887108" cy="1810328"/>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836" name="Google Shape;836;p118"/>
          <p:cNvSpPr/>
          <p:nvPr/>
        </p:nvSpPr>
        <p:spPr>
          <a:xfrm>
            <a:off x="820536" y="4924962"/>
            <a:ext cx="4431246" cy="120769"/>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121868" tIns="121868" rIns="121868" bIns="121868" anchor="ctr" anchorCtr="0">
            <a:noAutofit/>
          </a:bodyPr>
          <a:lstStyle/>
          <a:p>
            <a:endParaRPr sz="2399"/>
          </a:p>
        </p:txBody>
      </p:sp>
      <p:sp>
        <p:nvSpPr>
          <p:cNvPr id="837" name="Google Shape;837;p118"/>
          <p:cNvSpPr txBox="1"/>
          <p:nvPr/>
        </p:nvSpPr>
        <p:spPr>
          <a:xfrm>
            <a:off x="1491628" y="5185395"/>
            <a:ext cx="4425722" cy="615320"/>
          </a:xfrm>
          <a:prstGeom prst="rect">
            <a:avLst/>
          </a:prstGeom>
          <a:noFill/>
          <a:ln>
            <a:noFill/>
          </a:ln>
        </p:spPr>
        <p:txBody>
          <a:bodyPr spcFirstLastPara="1" wrap="square" lIns="121868" tIns="121868" rIns="121868" bIns="121868" anchor="t" anchorCtr="0">
            <a:spAutoFit/>
          </a:bodyPr>
          <a:lstStyle/>
          <a:p>
            <a:r>
              <a:rPr lang="en" sz="2399" dirty="0">
                <a:latin typeface="Helvetica Neue"/>
                <a:ea typeface="Helvetica Neue"/>
                <a:cs typeface="Helvetica Neue"/>
                <a:sym typeface="Helvetica Neue"/>
              </a:rPr>
              <a:t>Segmentation: Equivariance</a:t>
            </a:r>
            <a:endParaRPr sz="2399" dirty="0">
              <a:latin typeface="Helvetica Neue"/>
              <a:ea typeface="Helvetica Neue"/>
              <a:cs typeface="Helvetica Neue"/>
              <a:sym typeface="Helvetica Neue"/>
            </a:endParaRPr>
          </a:p>
        </p:txBody>
      </p:sp>
      <p:pic>
        <p:nvPicPr>
          <p:cNvPr id="838" name="Google Shape;838;p118"/>
          <p:cNvPicPr preferRelativeResize="0"/>
          <p:nvPr/>
        </p:nvPicPr>
        <p:blipFill>
          <a:blip r:embed="rId8">
            <a:alphaModFix/>
          </a:blip>
          <a:stretch>
            <a:fillRect/>
          </a:stretch>
        </p:blipFill>
        <p:spPr>
          <a:xfrm>
            <a:off x="2864471" y="3642124"/>
            <a:ext cx="708741" cy="533461"/>
          </a:xfrm>
          <a:prstGeom prst="rect">
            <a:avLst/>
          </a:prstGeom>
          <a:noFill/>
          <a:ln>
            <a:noFill/>
          </a:ln>
        </p:spPr>
      </p:pic>
      <p:pic>
        <p:nvPicPr>
          <p:cNvPr id="839" name="Google Shape;839;p118"/>
          <p:cNvPicPr preferRelativeResize="0"/>
          <p:nvPr/>
        </p:nvPicPr>
        <p:blipFill rotWithShape="1">
          <a:blip r:embed="rId4">
            <a:alphaModFix/>
          </a:blip>
          <a:srcRect r="64864"/>
          <a:stretch/>
        </p:blipFill>
        <p:spPr>
          <a:xfrm>
            <a:off x="1228213" y="3081476"/>
            <a:ext cx="1352946" cy="1305760"/>
          </a:xfrm>
          <a:prstGeom prst="rect">
            <a:avLst/>
          </a:prstGeom>
          <a:noFill/>
          <a:ln>
            <a:noFill/>
          </a:ln>
        </p:spPr>
      </p:pic>
      <p:pic>
        <p:nvPicPr>
          <p:cNvPr id="840" name="Google Shape;840;p118"/>
          <p:cNvPicPr preferRelativeResize="0"/>
          <p:nvPr/>
        </p:nvPicPr>
        <p:blipFill rotWithShape="1">
          <a:blip r:embed="rId4">
            <a:alphaModFix/>
          </a:blip>
          <a:srcRect l="56631" r="8232"/>
          <a:stretch/>
        </p:blipFill>
        <p:spPr>
          <a:xfrm>
            <a:off x="3638469" y="3115500"/>
            <a:ext cx="1352946" cy="1305760"/>
          </a:xfrm>
          <a:prstGeom prst="rect">
            <a:avLst/>
          </a:prstGeom>
          <a:noFill/>
          <a:ln>
            <a:noFill/>
          </a:ln>
        </p:spPr>
      </p:pic>
      <p:sp>
        <p:nvSpPr>
          <p:cNvPr id="841" name="Google Shape;841;p118"/>
          <p:cNvSpPr/>
          <p:nvPr/>
        </p:nvSpPr>
        <p:spPr>
          <a:xfrm>
            <a:off x="6463766" y="1066800"/>
            <a:ext cx="4431246" cy="3934175"/>
          </a:xfrm>
          <a:prstGeom prst="rect">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868" tIns="121868" rIns="121868" bIns="121868" anchor="ctr" anchorCtr="0">
            <a:noAutofit/>
          </a:bodyPr>
          <a:lstStyle/>
          <a:p>
            <a:endParaRPr sz="2399"/>
          </a:p>
        </p:txBody>
      </p:sp>
      <p:pic>
        <p:nvPicPr>
          <p:cNvPr id="842" name="Google Shape;842;p118" descr="Image"/>
          <p:cNvPicPr preferRelativeResize="0"/>
          <p:nvPr/>
        </p:nvPicPr>
        <p:blipFill rotWithShape="1">
          <a:blip r:embed="rId9">
            <a:alphaModFix/>
          </a:blip>
          <a:srcRect l="38362" t="10920" b="10912"/>
          <a:stretch/>
        </p:blipFill>
        <p:spPr>
          <a:xfrm>
            <a:off x="6704172" y="1358653"/>
            <a:ext cx="1887108" cy="1436029"/>
          </a:xfrm>
          <a:prstGeom prst="rect">
            <a:avLst/>
          </a:prstGeom>
          <a:noFill/>
          <a:ln>
            <a:noFill/>
          </a:ln>
        </p:spPr>
      </p:pic>
      <p:pic>
        <p:nvPicPr>
          <p:cNvPr id="843" name="Google Shape;843;p118" descr="Image"/>
          <p:cNvPicPr preferRelativeResize="0"/>
          <p:nvPr/>
        </p:nvPicPr>
        <p:blipFill rotWithShape="1">
          <a:blip r:embed="rId9">
            <a:alphaModFix/>
          </a:blip>
          <a:srcRect l="18947" t="16892" r="18947" b="4940"/>
          <a:stretch/>
        </p:blipFill>
        <p:spPr>
          <a:xfrm>
            <a:off x="6691274" y="3303372"/>
            <a:ext cx="1887108" cy="1425174"/>
          </a:xfrm>
          <a:prstGeom prst="rect">
            <a:avLst/>
          </a:prstGeom>
          <a:noFill/>
          <a:ln>
            <a:noFill/>
          </a:ln>
        </p:spPr>
      </p:pic>
      <p:sp>
        <p:nvSpPr>
          <p:cNvPr id="844" name="Google Shape;844;p118"/>
          <p:cNvSpPr txBox="1"/>
          <p:nvPr/>
        </p:nvSpPr>
        <p:spPr>
          <a:xfrm>
            <a:off x="6737795" y="5206956"/>
            <a:ext cx="3499888" cy="615320"/>
          </a:xfrm>
          <a:prstGeom prst="rect">
            <a:avLst/>
          </a:prstGeom>
          <a:noFill/>
          <a:ln>
            <a:noFill/>
          </a:ln>
        </p:spPr>
        <p:txBody>
          <a:bodyPr spcFirstLastPara="1" wrap="square" lIns="121868" tIns="121868" rIns="121868" bIns="121868" anchor="t" anchorCtr="0">
            <a:spAutoFit/>
          </a:bodyPr>
          <a:lstStyle/>
          <a:p>
            <a:r>
              <a:rPr lang="en" sz="2399">
                <a:latin typeface="Helvetica Neue"/>
                <a:ea typeface="Helvetica Neue"/>
                <a:cs typeface="Helvetica Neue"/>
                <a:sym typeface="Helvetica Neue"/>
              </a:rPr>
              <a:t>Labeling: Invariance</a:t>
            </a:r>
            <a:endParaRPr sz="2399">
              <a:latin typeface="Helvetica Neue"/>
              <a:ea typeface="Helvetica Neue"/>
              <a:cs typeface="Helvetica Neue"/>
              <a:sym typeface="Helvetica Neue"/>
            </a:endParaRPr>
          </a:p>
        </p:txBody>
      </p:sp>
      <p:pic>
        <p:nvPicPr>
          <p:cNvPr id="845" name="Google Shape;845;p118"/>
          <p:cNvPicPr preferRelativeResize="0"/>
          <p:nvPr/>
        </p:nvPicPr>
        <p:blipFill>
          <a:blip r:embed="rId10">
            <a:alphaModFix/>
          </a:blip>
          <a:stretch>
            <a:fillRect/>
          </a:stretch>
        </p:blipFill>
        <p:spPr>
          <a:xfrm>
            <a:off x="7357851" y="2854128"/>
            <a:ext cx="553956" cy="389821"/>
          </a:xfrm>
          <a:prstGeom prst="rect">
            <a:avLst/>
          </a:prstGeom>
          <a:noFill/>
          <a:ln>
            <a:noFill/>
          </a:ln>
        </p:spPr>
      </p:pic>
      <p:cxnSp>
        <p:nvCxnSpPr>
          <p:cNvPr id="846" name="Google Shape;846;p118"/>
          <p:cNvCxnSpPr/>
          <p:nvPr/>
        </p:nvCxnSpPr>
        <p:spPr>
          <a:xfrm>
            <a:off x="8806523" y="2153551"/>
            <a:ext cx="800192" cy="455881"/>
          </a:xfrm>
          <a:prstGeom prst="straightConnector1">
            <a:avLst/>
          </a:prstGeom>
          <a:noFill/>
          <a:ln w="9525" cap="flat" cmpd="sng">
            <a:solidFill>
              <a:schemeClr val="dk2"/>
            </a:solidFill>
            <a:prstDash val="solid"/>
            <a:round/>
            <a:headEnd type="none" w="med" len="med"/>
            <a:tailEnd type="triangle" w="med" len="med"/>
          </a:ln>
        </p:spPr>
      </p:cxnSp>
      <p:cxnSp>
        <p:nvCxnSpPr>
          <p:cNvPr id="847" name="Google Shape;847;p118"/>
          <p:cNvCxnSpPr/>
          <p:nvPr/>
        </p:nvCxnSpPr>
        <p:spPr>
          <a:xfrm rot="10800000" flipH="1">
            <a:off x="8806523" y="3463976"/>
            <a:ext cx="800192" cy="455881"/>
          </a:xfrm>
          <a:prstGeom prst="straightConnector1">
            <a:avLst/>
          </a:prstGeom>
          <a:noFill/>
          <a:ln w="9525" cap="flat" cmpd="sng">
            <a:solidFill>
              <a:schemeClr val="dk2"/>
            </a:solidFill>
            <a:prstDash val="solid"/>
            <a:round/>
            <a:headEnd type="none" w="med" len="med"/>
            <a:tailEnd type="triangle" w="med" len="med"/>
          </a:ln>
        </p:spPr>
      </p:cxnSp>
      <p:sp>
        <p:nvSpPr>
          <p:cNvPr id="848" name="Google Shape;848;p118"/>
          <p:cNvSpPr txBox="1"/>
          <p:nvPr/>
        </p:nvSpPr>
        <p:spPr>
          <a:xfrm>
            <a:off x="9374109" y="2767625"/>
            <a:ext cx="1088516" cy="615320"/>
          </a:xfrm>
          <a:prstGeom prst="rect">
            <a:avLst/>
          </a:prstGeom>
          <a:noFill/>
          <a:ln>
            <a:noFill/>
          </a:ln>
        </p:spPr>
        <p:txBody>
          <a:bodyPr spcFirstLastPara="1" wrap="square" lIns="121868" tIns="121868" rIns="121868" bIns="121868" anchor="t" anchorCtr="0">
            <a:spAutoFit/>
          </a:bodyPr>
          <a:lstStyle/>
          <a:p>
            <a:r>
              <a:rPr lang="en" sz="2399">
                <a:latin typeface="Helvetica Neue"/>
                <a:ea typeface="Helvetica Neue"/>
                <a:cs typeface="Helvetica Neue"/>
                <a:sym typeface="Helvetica Neue"/>
              </a:rPr>
              <a:t>Rose</a:t>
            </a:r>
            <a:endParaRPr sz="2399">
              <a:latin typeface="Helvetica Neue"/>
              <a:ea typeface="Helvetica Neue"/>
              <a:cs typeface="Helvetica Neue"/>
              <a:sym typeface="Helvetica Neue"/>
            </a:endParaRPr>
          </a:p>
        </p:txBody>
      </p:sp>
      <p:sp>
        <p:nvSpPr>
          <p:cNvPr id="2" name="Google Shape;255;p36">
            <a:extLst>
              <a:ext uri="{FF2B5EF4-FFF2-40B4-BE49-F238E27FC236}">
                <a16:creationId xmlns:a16="http://schemas.microsoft.com/office/drawing/2014/main" id="{F36FE672-9872-0B2A-6E3B-0EBF12F5DB6E}"/>
              </a:ext>
            </a:extLst>
          </p:cNvPr>
          <p:cNvSpPr txBox="1"/>
          <p:nvPr/>
        </p:nvSpPr>
        <p:spPr>
          <a:xfrm>
            <a:off x="1528551" y="6099610"/>
            <a:ext cx="11658600" cy="420500"/>
          </a:xfrm>
          <a:prstGeom prst="rect">
            <a:avLst/>
          </a:prstGeom>
          <a:noFill/>
          <a:ln>
            <a:noFill/>
          </a:ln>
        </p:spPr>
        <p:txBody>
          <a:bodyPr spcFirstLastPara="1" wrap="square" lIns="91410" tIns="45688" rIns="91410" bIns="45688" anchor="t" anchorCtr="0">
            <a:spAutoFit/>
          </a:bodyPr>
          <a:lstStyle/>
          <a:p>
            <a:pPr>
              <a:buClr>
                <a:srgbClr val="000000"/>
              </a:buClr>
              <a:buSzPts val="1400"/>
            </a:pPr>
            <a:r>
              <a:rPr lang="en" sz="2133" dirty="0">
                <a:solidFill>
                  <a:schemeClr val="dk1"/>
                </a:solidFill>
                <a:latin typeface="Open Sans"/>
                <a:ea typeface="Open Sans"/>
                <a:cs typeface="Open Sans"/>
                <a:sym typeface="Open Sans"/>
              </a:rPr>
              <a:t>CNNs are a translation-equivariant model class for modeling these tasks.</a:t>
            </a:r>
            <a:endParaRPr sz="2133" dirty="0">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354096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1" grpId="0" animBg="1"/>
      <p:bldP spid="844" grpId="0"/>
      <p:bldP spid="848"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http://purl.org/dc/dcmitype/"/>
    <ds:schemaRef ds:uri="4873beb7-5857-4685-be1f-d57550cc96cc"/>
    <ds:schemaRef ds:uri="http://purl.org/dc/elements/1.1/"/>
    <ds:schemaRef ds:uri="http://www.w3.org/XML/1998/namespace"/>
    <ds:schemaRef ds:uri="http://schemas.openxmlformats.org/package/2006/metadata/core-properties"/>
    <ds:schemaRef ds:uri="http://schemas.microsoft.com/office/2006/metadata/properties"/>
    <ds:schemaRef ds:uri="http://purl.org/dc/terms/"/>
    <ds:schemaRef ds:uri="http://schemas.microsoft.com/office/2006/documentManagement/typ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5237</TotalTime>
  <Words>2520</Words>
  <Application>Microsoft Office PowerPoint</Application>
  <PresentationFormat>Custom</PresentationFormat>
  <Paragraphs>256</Paragraphs>
  <Slides>25</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Arial</vt:lpstr>
      <vt:lpstr>Calibri</vt:lpstr>
      <vt:lpstr>Calibri Light</vt:lpstr>
      <vt:lpstr>Cambria Math</vt:lpstr>
      <vt:lpstr>Helvetica Neue</vt:lpstr>
      <vt:lpstr>Helvetica Neue Light</vt:lpstr>
      <vt:lpstr>Open Sans</vt:lpstr>
      <vt:lpstr>Pacifico</vt:lpstr>
      <vt:lpstr>Times New Roman</vt:lpstr>
      <vt:lpstr>Office Theme</vt:lpstr>
      <vt:lpstr>CS 7180: Geometric Deep Learning</vt:lpstr>
      <vt:lpstr>Limits of Unconstrained Neural Networks (MLP)</vt:lpstr>
      <vt:lpstr>Limits of Current Methods in ML</vt:lpstr>
      <vt:lpstr>Symmetry in Machine Learning</vt:lpstr>
      <vt:lpstr>How to Incorporate Symmetry Into Neural Networks</vt:lpstr>
      <vt:lpstr>Formalizing Symmetry: Groups </vt:lpstr>
      <vt:lpstr>Formalizing Symmetry: Groups and Representations </vt:lpstr>
      <vt:lpstr>Equivariant Functions</vt:lpstr>
      <vt:lpstr>Translation Invariance and Equivariance</vt:lpstr>
      <vt:lpstr>Rotation Invariance and Equivariance</vt:lpstr>
      <vt:lpstr>Predicting Turbulent Flow</vt:lpstr>
      <vt:lpstr>Fluid Flow and Symmetry </vt:lpstr>
      <vt:lpstr>Symmetry: Galilean Invariance </vt:lpstr>
      <vt:lpstr>Symmetry: Scaling </vt:lpstr>
      <vt:lpstr>Symmetric Model Class</vt:lpstr>
      <vt:lpstr>Warm up: C3 -Equivariance By Weight Sharing</vt:lpstr>
      <vt:lpstr>Warm up: C3 -Equivariance By Weight Sharing</vt:lpstr>
      <vt:lpstr>Equivariant Neural Networks </vt:lpstr>
      <vt:lpstr>Equivariant Neural Networks </vt:lpstr>
      <vt:lpstr>Most Equivariant Architectures are all use some form of weight sharing </vt:lpstr>
      <vt:lpstr>Equivariant Neural Networks</vt:lpstr>
      <vt:lpstr>Whiteboard 1: Examples of Groups</vt:lpstr>
      <vt:lpstr>Exercise</vt:lpstr>
      <vt:lpstr>Whiteboard 2: Properties of Groups</vt:lpstr>
      <vt:lpstr>Whiteboard 3: Properties of Groups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7180: Topics in AI</dc:title>
  <dc:creator>Angela Lou</dc:creator>
  <cp:lastModifiedBy>Robin Walters</cp:lastModifiedBy>
  <cp:revision>14</cp:revision>
  <dcterms:created xsi:type="dcterms:W3CDTF">2023-01-06T03:39:33Z</dcterms:created>
  <dcterms:modified xsi:type="dcterms:W3CDTF">2023-02-02T23:03:29Z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